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</p:sldMasterIdLst>
  <p:notesMasterIdLst>
    <p:notesMasterId r:id="rId48"/>
  </p:notesMasterIdLst>
  <p:handoutMasterIdLst>
    <p:handoutMasterId r:id="rId49"/>
  </p:handoutMasterIdLst>
  <p:sldIdLst>
    <p:sldId id="256" r:id="rId2"/>
    <p:sldId id="315" r:id="rId3"/>
    <p:sldId id="316" r:id="rId4"/>
    <p:sldId id="333" r:id="rId5"/>
    <p:sldId id="312" r:id="rId6"/>
    <p:sldId id="303" r:id="rId7"/>
    <p:sldId id="304" r:id="rId8"/>
    <p:sldId id="321" r:id="rId9"/>
    <p:sldId id="322" r:id="rId10"/>
    <p:sldId id="284" r:id="rId11"/>
    <p:sldId id="336" r:id="rId12"/>
    <p:sldId id="286" r:id="rId13"/>
    <p:sldId id="319" r:id="rId14"/>
    <p:sldId id="320" r:id="rId15"/>
    <p:sldId id="318" r:id="rId16"/>
    <p:sldId id="317" r:id="rId17"/>
    <p:sldId id="275" r:id="rId18"/>
    <p:sldId id="287" r:id="rId19"/>
    <p:sldId id="276" r:id="rId20"/>
    <p:sldId id="313" r:id="rId21"/>
    <p:sldId id="288" r:id="rId22"/>
    <p:sldId id="324" r:id="rId23"/>
    <p:sldId id="326" r:id="rId24"/>
    <p:sldId id="337" r:id="rId25"/>
    <p:sldId id="334" r:id="rId26"/>
    <p:sldId id="335" r:id="rId27"/>
    <p:sldId id="327" r:id="rId28"/>
    <p:sldId id="328" r:id="rId29"/>
    <p:sldId id="329" r:id="rId30"/>
    <p:sldId id="330" r:id="rId31"/>
    <p:sldId id="331" r:id="rId32"/>
    <p:sldId id="332" r:id="rId33"/>
    <p:sldId id="338" r:id="rId34"/>
    <p:sldId id="289" r:id="rId35"/>
    <p:sldId id="290" r:id="rId36"/>
    <p:sldId id="292" r:id="rId37"/>
    <p:sldId id="294" r:id="rId38"/>
    <p:sldId id="295" r:id="rId39"/>
    <p:sldId id="314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letter"/>
  <p:notesSz cx="7010400" cy="9296400"/>
  <p:kinsoku lang="ja-JP" invalStChars="" invalEndChars="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AE00"/>
    <a:srgbClr val="316501"/>
    <a:srgbClr val="B6AD02"/>
    <a:srgbClr val="000000"/>
    <a:srgbClr val="07BD03"/>
    <a:srgbClr val="F20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420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152775" y="8855075"/>
            <a:ext cx="703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971" tIns="45295" rIns="88971" bIns="45295">
            <a:spAutoFit/>
          </a:bodyPr>
          <a:lstStyle/>
          <a:p>
            <a:pPr algn="ctr" defTabSz="884238" eaLnBrk="0" hangingPunct="0">
              <a:lnSpc>
                <a:spcPct val="90000"/>
              </a:lnSpc>
            </a:pPr>
            <a:r>
              <a:rPr lang="en-US" sz="1200">
                <a:latin typeface="Times New Roman" pitchFamily="18" charset="0"/>
              </a:rPr>
              <a:t>Page </a:t>
            </a:r>
            <a:fld id="{04C44A81-261D-42C8-8579-3063994542AA}" type="slidenum">
              <a:rPr lang="en-US" sz="1200">
                <a:latin typeface="Times New Roman" pitchFamily="18" charset="0"/>
              </a:rPr>
              <a:pPr algn="ctr" defTabSz="884238" eaLnBrk="0" hangingPunct="0">
                <a:lnSpc>
                  <a:spcPct val="90000"/>
                </a:lnSpc>
              </a:pPr>
              <a:t>‹#›</a:t>
            </a:fld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7" tIns="45295" rIns="92207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152775" y="8855075"/>
            <a:ext cx="703263" cy="25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971" tIns="45295" rIns="88971" bIns="45295">
            <a:spAutoFit/>
          </a:bodyPr>
          <a:lstStyle/>
          <a:p>
            <a:pPr algn="ctr" defTabSz="884238" eaLnBrk="0" hangingPunct="0">
              <a:lnSpc>
                <a:spcPct val="90000"/>
              </a:lnSpc>
            </a:pPr>
            <a:r>
              <a:rPr lang="en-US" sz="1200">
                <a:latin typeface="Times New Roman" pitchFamily="18" charset="0"/>
              </a:rPr>
              <a:t>Page </a:t>
            </a:r>
            <a:fld id="{F37C4982-E8D0-4CB0-B8D6-B85C2D9F7F15}" type="slidenum">
              <a:rPr lang="en-US" sz="1200">
                <a:latin typeface="Times New Roman" pitchFamily="18" charset="0"/>
              </a:rPr>
              <a:pPr algn="ctr" defTabSz="884238" eaLnBrk="0" hangingPunct="0">
                <a:lnSpc>
                  <a:spcPct val="90000"/>
                </a:lnSpc>
              </a:pPr>
              <a:t>‹#›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2342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 anchor="b" anchorCtr="0"/>
          <a:lstStyle>
            <a:lvl1pPr algn="ctr">
              <a:defRPr sz="5800"/>
            </a:lvl1pPr>
          </a:lstStyle>
          <a:p>
            <a:pPr lvl="0"/>
            <a:r>
              <a:rPr lang="en-CA" noProof="0" smtClean="0"/>
              <a:t>Click to edit Master title style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CA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0196-E682-48F5-A44B-23DE858570A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824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F6AC9-9B34-4487-AB09-ABCAE8C5801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324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B672B-7DE5-4396-830F-732334C914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995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C1E5-00A3-4F2E-866F-0ED91F4A82B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4926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B716-9ECF-48CD-8CF1-B67BA148500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868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C466A-930C-48F5-AF24-F331012D3A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34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F5FA-51DF-428B-983E-9C98AA32159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491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689AB-9C17-493C-A2E1-157B98D2BC7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831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E927C-A005-48EC-9BDB-213B1F218F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96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8BD99-12B8-4B62-86F4-A3D4F7D570D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20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088BE-E048-4AA3-908D-D6B18D89064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502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E39BA-B2A0-4057-B1A8-017C26B47D2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761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4E0C3-2A1A-42D0-B80B-0BAD1C807F8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95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Summer School '13</a:t>
            </a:r>
            <a:endParaRPr lang="en-CA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6171A59-06F9-4012-BF52-09CC69834B9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CA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pizzachili.dcc.uchile.cl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text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1C1DE07-A340-4BE2-AFAE-1540F8D7CCE3}" type="slidenum">
              <a:rPr lang="en-CA" smtClean="0"/>
              <a:pPr eaLnBrk="1" hangingPunct="1"/>
              <a:t>1</a:t>
            </a:fld>
            <a:endParaRPr lang="en-CA" smtClean="0"/>
          </a:p>
        </p:txBody>
      </p:sp>
      <p:sp useBgFill="1"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39850"/>
            <a:ext cx="7772400" cy="817563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ctr">
            <a:spAutoFit/>
          </a:bodyPr>
          <a:lstStyle/>
          <a:p>
            <a:pPr eaLnBrk="1" hangingPunct="1"/>
            <a:r>
              <a:rPr lang="en-US" sz="4700" smtClean="0"/>
              <a:t>Succinct Data Structures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tabLst>
                <a:tab pos="3044825" algn="l"/>
              </a:tabLst>
            </a:pPr>
            <a:r>
              <a:rPr lang="en-US" sz="3400" smtClean="0"/>
              <a:t>Ian Munro</a:t>
            </a:r>
          </a:p>
          <a:p>
            <a:pPr eaLnBrk="1" hangingPunct="1">
              <a:tabLst>
                <a:tab pos="3044825" algn="l"/>
              </a:tabLst>
            </a:pPr>
            <a:endParaRPr lang="en-US" sz="3400" smtClean="0"/>
          </a:p>
        </p:txBody>
      </p:sp>
      <p:graphicFrame>
        <p:nvGraphicFramePr>
          <p:cNvPr id="3078" name="Object 4"/>
          <p:cNvGraphicFramePr>
            <a:graphicFrameLocks noChangeAspect="1"/>
          </p:cNvGraphicFramePr>
          <p:nvPr/>
        </p:nvGraphicFramePr>
        <p:xfrm>
          <a:off x="6588125" y="4724400"/>
          <a:ext cx="2087563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Photo Editor Photo" r:id="rId4" imgW="1286055" imgH="885949" progId="MSPhotoEd.3">
                  <p:embed/>
                </p:oleObj>
              </mc:Choice>
              <mc:Fallback>
                <p:oleObj name="Photo Editor Photo" r:id="rId4" imgW="1286055" imgH="885949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4724400"/>
                        <a:ext cx="2087563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83B5B0E-A1EA-425A-BB69-85BC79A5A926}" type="slidenum">
              <a:rPr lang="en-CA" smtClean="0"/>
              <a:pPr eaLnBrk="1" hangingPunct="1"/>
              <a:t>10</a:t>
            </a:fld>
            <a:endParaRPr lang="en-CA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Abstract data type:</a:t>
            </a:r>
            <a:r>
              <a:rPr lang="en-US" smtClean="0"/>
              <a:t> binary tree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Size:</a:t>
            </a:r>
            <a:r>
              <a:rPr lang="en-US" smtClean="0"/>
              <a:t> </a:t>
            </a:r>
            <a:r>
              <a:rPr lang="en-US" smtClean="0">
                <a:solidFill>
                  <a:schemeClr val="folHlink"/>
                </a:solidFill>
              </a:rPr>
              <a:t>n-1 </a:t>
            </a:r>
            <a:r>
              <a:rPr lang="en-US" smtClean="0"/>
              <a:t>internal nodes, </a:t>
            </a:r>
            <a:r>
              <a:rPr lang="en-US" smtClean="0">
                <a:solidFill>
                  <a:schemeClr val="folHlink"/>
                </a:solidFill>
              </a:rPr>
              <a:t>n</a:t>
            </a:r>
            <a:r>
              <a:rPr lang="en-US" smtClean="0"/>
              <a:t> leaves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Operations:</a:t>
            </a:r>
            <a:r>
              <a:rPr lang="en-US" smtClean="0"/>
              <a:t> </a:t>
            </a:r>
            <a:r>
              <a:rPr lang="en-US" sz="2400" smtClean="0"/>
              <a:t>child, parent, subtree size, leaf data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Motivation:</a:t>
            </a:r>
            <a:r>
              <a:rPr lang="en-US" smtClean="0"/>
              <a:t> “Obvious” representation of an </a:t>
            </a:r>
            <a:r>
              <a:rPr lang="en-US" smtClean="0">
                <a:solidFill>
                  <a:schemeClr val="folHlink"/>
                </a:solidFill>
              </a:rPr>
              <a:t>n </a:t>
            </a:r>
            <a:r>
              <a:rPr lang="en-US" smtClean="0"/>
              <a:t>node tree takes about </a:t>
            </a:r>
            <a:r>
              <a:rPr lang="en-US" smtClean="0">
                <a:solidFill>
                  <a:schemeClr val="folHlink"/>
                </a:solidFill>
              </a:rPr>
              <a:t>6 n lg n</a:t>
            </a:r>
            <a:r>
              <a:rPr lang="en-US" smtClean="0"/>
              <a:t> bit words (up, left, right, size, memory manager, </a:t>
            </a:r>
            <a:r>
              <a:rPr lang="en-US" smtClean="0">
                <a:solidFill>
                  <a:srgbClr val="316501"/>
                </a:solidFill>
              </a:rPr>
              <a:t>leaf reference</a:t>
            </a:r>
            <a:r>
              <a:rPr lang="en-US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i.e. full suffix tree takes about 5 or 6 times the space of </a:t>
            </a:r>
            <a:r>
              <a:rPr lang="en-US" smtClean="0">
                <a:solidFill>
                  <a:srgbClr val="316501"/>
                </a:solidFill>
              </a:rPr>
              <a:t>suffix array</a:t>
            </a:r>
            <a:r>
              <a:rPr lang="en-US" smtClean="0"/>
              <a:t> (i.e. leaf references only)</a:t>
            </a:r>
          </a:p>
        </p:txBody>
      </p:sp>
      <p:sp useBgFill="1">
        <p:nvSpPr>
          <p:cNvPr id="12293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975" y="476250"/>
            <a:ext cx="4148138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Space for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itchFamily="18" charset="0"/>
              </a:rPr>
              <a:t>Succinct Representations of </a:t>
            </a:r>
            <a:r>
              <a:rPr lang="en-US" dirty="0" smtClean="0">
                <a:latin typeface="Garamond" pitchFamily="18" charset="0"/>
              </a:rPr>
              <a:t>Trees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Start with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Jacobson</a:t>
                </a:r>
                <a:r>
                  <a:rPr lang="en-US" dirty="0" smtClean="0"/>
                  <a:t>, then others: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Catalan number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# ordered rooted forests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Or # binary trees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+1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≈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/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</a:rPr>
                          <m:t>3/2</m:t>
                        </m:r>
                      </m:sup>
                    </m:sSup>
                  </m:oMath>
                </a14:m>
                <a:endParaRPr lang="en-US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So lower bound on specifying is 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about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2</m:t>
                    </m:r>
                    <m:r>
                      <a:rPr lang="en-US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bits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What are natural representations?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6" b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Summer School '13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C466A-930C-48F5-AF24-F331012D3A42}" type="slidenum">
              <a:rPr lang="en-CA" smtClean="0"/>
              <a:pPr>
                <a:defRPr/>
              </a:pPr>
              <a:t>11</a:t>
            </a:fld>
            <a:endParaRPr lang="en-C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484784"/>
            <a:ext cx="1912526" cy="330458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599892" y="2420888"/>
            <a:ext cx="3348372" cy="0"/>
          </a:xfrm>
          <a:prstGeom prst="straightConnector1">
            <a:avLst/>
          </a:prstGeom>
          <a:solidFill>
            <a:schemeClr val="accent1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849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17C245B-0CAB-4E4A-9A71-3537D9AED72B}" type="slidenum">
              <a:rPr lang="en-CA" smtClean="0"/>
              <a:pPr eaLnBrk="1" hangingPunct="1"/>
              <a:t>12</a:t>
            </a:fld>
            <a:endParaRPr lang="en-CA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Use parenthesis notation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Represent the tree</a:t>
            </a:r>
          </a:p>
          <a:p>
            <a:pPr eaLnBrk="1" hangingPunct="1"/>
            <a:endParaRPr lang="en-US" smtClean="0">
              <a:solidFill>
                <a:srgbClr val="00AE00"/>
              </a:solidFill>
            </a:endParaRPr>
          </a:p>
          <a:p>
            <a:pPr eaLnBrk="1" hangingPunct="1"/>
            <a:endParaRPr lang="en-US" smtClean="0">
              <a:solidFill>
                <a:srgbClr val="00AE00"/>
              </a:solidFill>
            </a:endParaRPr>
          </a:p>
          <a:p>
            <a:pPr eaLnBrk="1" hangingPunct="1"/>
            <a:endParaRPr lang="en-US" smtClean="0">
              <a:solidFill>
                <a:srgbClr val="00AE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As the binary string</a:t>
            </a:r>
            <a:r>
              <a:rPr lang="en-US" smtClean="0">
                <a:solidFill>
                  <a:srgbClr val="00AE00"/>
                </a:solidFill>
              </a:rPr>
              <a:t> (((())())((())()()))</a:t>
            </a:r>
            <a:r>
              <a:rPr lang="en-US" smtClean="0"/>
              <a:t>:</a:t>
            </a:r>
            <a:r>
              <a:rPr lang="en-US" smtClean="0">
                <a:solidFill>
                  <a:srgbClr val="00AE00"/>
                </a:solidFill>
              </a:rPr>
              <a:t> </a:t>
            </a:r>
            <a:r>
              <a:rPr lang="en-US" smtClean="0"/>
              <a:t>traverse tree as “(“ for node, then subtrees, then “)”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tx2"/>
                </a:solidFill>
              </a:rPr>
              <a:t>Each node takes </a:t>
            </a:r>
            <a:r>
              <a:rPr lang="en-US" smtClean="0">
                <a:solidFill>
                  <a:schemeClr val="folHlink"/>
                </a:solidFill>
              </a:rPr>
              <a:t>2</a:t>
            </a:r>
            <a:r>
              <a:rPr lang="en-US" smtClean="0">
                <a:solidFill>
                  <a:schemeClr val="tx2"/>
                </a:solidFill>
              </a:rPr>
              <a:t> bits</a:t>
            </a:r>
          </a:p>
        </p:txBody>
      </p:sp>
      <p:sp>
        <p:nvSpPr>
          <p:cNvPr id="14341" name="Oval 4"/>
          <p:cNvSpPr>
            <a:spLocks noChangeArrowheads="1"/>
          </p:cNvSpPr>
          <p:nvPr/>
        </p:nvSpPr>
        <p:spPr bwMode="auto">
          <a:xfrm>
            <a:off x="4589463" y="3043238"/>
            <a:ext cx="76200" cy="762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H="1">
            <a:off x="4356100" y="2636838"/>
            <a:ext cx="360363" cy="6096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 flipV="1">
            <a:off x="4716463" y="2636838"/>
            <a:ext cx="431800" cy="6604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5003800" y="3213100"/>
            <a:ext cx="101600" cy="5080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 flipV="1">
            <a:off x="5076825" y="3213100"/>
            <a:ext cx="355600" cy="5080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H="1" flipV="1">
            <a:off x="5076825" y="3141663"/>
            <a:ext cx="736600" cy="5080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5003800" y="3716338"/>
            <a:ext cx="0" cy="5588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4067175" y="3141663"/>
            <a:ext cx="360363" cy="544512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4067175" y="3644900"/>
            <a:ext cx="0" cy="6604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4411663" y="3170238"/>
            <a:ext cx="203200" cy="50800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4351" name="Rectangle 16"/>
          <p:cNvSpPr>
            <a:spLocks noGrp="1" noChangeArrowheads="1"/>
          </p:cNvSpPr>
          <p:nvPr>
            <p:ph type="title"/>
          </p:nvPr>
        </p:nvSpPr>
        <p:spPr>
          <a:xfrm>
            <a:off x="1763713" y="549275"/>
            <a:ext cx="5483225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Arbitrary Order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93ACD23-330B-4AF9-B886-413514D46FCE}" type="slidenum">
              <a:rPr lang="en-CA" smtClean="0"/>
              <a:pPr eaLnBrk="1" hangingPunct="1"/>
              <a:t>13</a:t>
            </a:fld>
            <a:endParaRPr lang="en-CA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708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mtClean="0"/>
              <a:t>Only 1 heap (shape) on n nodes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Balanced tree,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bottom level pushed left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number nodes row by row;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z="2400" smtClean="0">
                <a:solidFill>
                  <a:schemeClr val="tx2"/>
                </a:solidFill>
              </a:rPr>
              <a:t>lchild(i)=2i;</a:t>
            </a:r>
            <a:r>
              <a:rPr lang="en-CA" sz="2400" smtClean="0"/>
              <a:t> </a:t>
            </a:r>
            <a:r>
              <a:rPr lang="en-CA" sz="2400" smtClean="0">
                <a:solidFill>
                  <a:schemeClr val="tx2"/>
                </a:solidFill>
              </a:rPr>
              <a:t>rchild(i)=2i+1</a:t>
            </a:r>
          </a:p>
          <a:p>
            <a:pPr eaLnBrk="1" hangingPunct="1">
              <a:buFont typeface="Wingdings" pitchFamily="2" charset="2"/>
              <a:buNone/>
            </a:pPr>
            <a:endParaRPr lang="en-CA" smtClean="0">
              <a:solidFill>
                <a:schemeClr val="accent2"/>
              </a:solidFill>
            </a:endParaRPr>
          </a:p>
        </p:txBody>
      </p:sp>
      <p:sp useBgFill="1"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91512" cy="847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en-US" sz="3600" smtClean="0"/>
              <a:t>What you learned about Heaps</a:t>
            </a:r>
          </a:p>
        </p:txBody>
      </p:sp>
      <p:sp>
        <p:nvSpPr>
          <p:cNvPr id="15366" name="Line 33"/>
          <p:cNvSpPr>
            <a:spLocks noChangeShapeType="1"/>
          </p:cNvSpPr>
          <p:nvPr/>
        </p:nvSpPr>
        <p:spPr bwMode="auto">
          <a:xfrm flipH="1">
            <a:off x="5003800" y="1628775"/>
            <a:ext cx="2417763" cy="2447925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34"/>
          <p:cNvSpPr>
            <a:spLocks noChangeShapeType="1"/>
          </p:cNvSpPr>
          <p:nvPr/>
        </p:nvSpPr>
        <p:spPr bwMode="auto">
          <a:xfrm>
            <a:off x="7380288" y="1628775"/>
            <a:ext cx="1008062" cy="17272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35"/>
          <p:cNvSpPr>
            <a:spLocks noChangeShapeType="1"/>
          </p:cNvSpPr>
          <p:nvPr/>
        </p:nvSpPr>
        <p:spPr bwMode="auto">
          <a:xfrm flipH="1">
            <a:off x="7294563" y="2466975"/>
            <a:ext cx="584200" cy="9398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39"/>
          <p:cNvSpPr>
            <a:spLocks noChangeShapeType="1"/>
          </p:cNvSpPr>
          <p:nvPr/>
        </p:nvSpPr>
        <p:spPr bwMode="auto">
          <a:xfrm>
            <a:off x="6659563" y="2420938"/>
            <a:ext cx="254000" cy="909637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40"/>
          <p:cNvSpPr>
            <a:spLocks noChangeShapeType="1"/>
          </p:cNvSpPr>
          <p:nvPr/>
        </p:nvSpPr>
        <p:spPr bwMode="auto">
          <a:xfrm>
            <a:off x="5745163" y="3305175"/>
            <a:ext cx="330200" cy="7874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53"/>
          <p:cNvSpPr>
            <a:spLocks noChangeShapeType="1"/>
          </p:cNvSpPr>
          <p:nvPr/>
        </p:nvSpPr>
        <p:spPr bwMode="auto">
          <a:xfrm flipH="1">
            <a:off x="6299200" y="3357563"/>
            <a:ext cx="584200" cy="7874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65"/>
          <p:cNvSpPr txBox="1">
            <a:spLocks noChangeArrowheads="1"/>
          </p:cNvSpPr>
          <p:nvPr/>
        </p:nvSpPr>
        <p:spPr bwMode="auto">
          <a:xfrm>
            <a:off x="7235825" y="1700213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5373" name="Text Box 66"/>
          <p:cNvSpPr txBox="1">
            <a:spLocks noChangeArrowheads="1"/>
          </p:cNvSpPr>
          <p:nvPr/>
        </p:nvSpPr>
        <p:spPr bwMode="auto">
          <a:xfrm>
            <a:off x="6435725" y="2492375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5374" name="Text Box 67"/>
          <p:cNvSpPr txBox="1">
            <a:spLocks noChangeArrowheads="1"/>
          </p:cNvSpPr>
          <p:nvPr/>
        </p:nvSpPr>
        <p:spPr bwMode="auto">
          <a:xfrm>
            <a:off x="7740650" y="2492375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5375" name="Text Box 68"/>
          <p:cNvSpPr txBox="1">
            <a:spLocks noChangeArrowheads="1"/>
          </p:cNvSpPr>
          <p:nvPr/>
        </p:nvSpPr>
        <p:spPr bwMode="auto">
          <a:xfrm>
            <a:off x="5580063" y="3357563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5376" name="Text Box 69"/>
          <p:cNvSpPr txBox="1">
            <a:spLocks noChangeArrowheads="1"/>
          </p:cNvSpPr>
          <p:nvPr/>
        </p:nvSpPr>
        <p:spPr bwMode="auto">
          <a:xfrm>
            <a:off x="6804025" y="3284538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5377" name="Text Box 70"/>
          <p:cNvSpPr txBox="1">
            <a:spLocks noChangeArrowheads="1"/>
          </p:cNvSpPr>
          <p:nvPr/>
        </p:nvSpPr>
        <p:spPr bwMode="auto">
          <a:xfrm>
            <a:off x="7164388" y="3357563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5378" name="Text Box 71"/>
          <p:cNvSpPr txBox="1">
            <a:spLocks noChangeArrowheads="1"/>
          </p:cNvSpPr>
          <p:nvPr/>
        </p:nvSpPr>
        <p:spPr bwMode="auto">
          <a:xfrm>
            <a:off x="8243888" y="3284538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15379" name="Text Box 72"/>
          <p:cNvSpPr txBox="1">
            <a:spLocks noChangeArrowheads="1"/>
          </p:cNvSpPr>
          <p:nvPr/>
        </p:nvSpPr>
        <p:spPr bwMode="auto">
          <a:xfrm>
            <a:off x="4859338" y="4005263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5380" name="Text Box 73"/>
          <p:cNvSpPr txBox="1">
            <a:spLocks noChangeArrowheads="1"/>
          </p:cNvSpPr>
          <p:nvPr/>
        </p:nvSpPr>
        <p:spPr bwMode="auto">
          <a:xfrm>
            <a:off x="5867400" y="4005263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5381" name="Text Box 74"/>
          <p:cNvSpPr txBox="1">
            <a:spLocks noChangeArrowheads="1"/>
          </p:cNvSpPr>
          <p:nvPr/>
        </p:nvSpPr>
        <p:spPr bwMode="auto">
          <a:xfrm>
            <a:off x="6156325" y="4005263"/>
            <a:ext cx="409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F51DFD2-B22D-418B-9B11-9683DDA20E5F}" type="slidenum">
              <a:rPr lang="en-CA" smtClean="0"/>
              <a:pPr eaLnBrk="1" hangingPunct="1"/>
              <a:t>14</a:t>
            </a:fld>
            <a:endParaRPr lang="en-CA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mtClean="0"/>
              <a:t>Only 1 heap (shape) on n nodes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Balanced tree,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bottom level pushed left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number nodes row by row;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z="2400" smtClean="0">
                <a:solidFill>
                  <a:schemeClr val="tx2"/>
                </a:solidFill>
              </a:rPr>
              <a:t>lchild(i)=2i;</a:t>
            </a:r>
            <a:r>
              <a:rPr lang="en-CA" sz="2400" smtClean="0"/>
              <a:t> </a:t>
            </a:r>
            <a:r>
              <a:rPr lang="en-CA" sz="2400" smtClean="0">
                <a:solidFill>
                  <a:schemeClr val="tx2"/>
                </a:solidFill>
              </a:rPr>
              <a:t>rchild(i)=2i+1</a:t>
            </a:r>
          </a:p>
          <a:p>
            <a:pPr eaLnBrk="1" hangingPunct="1">
              <a:buFont typeface="Wingdings" pitchFamily="2" charset="2"/>
              <a:buNone/>
            </a:pPr>
            <a:endParaRPr lang="en-CA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Data: Parent value &gt; child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This gives an </a:t>
            </a:r>
            <a:r>
              <a:rPr lang="en-CA" smtClean="0">
                <a:solidFill>
                  <a:schemeClr val="folHlink"/>
                </a:solidFill>
              </a:rPr>
              <a:t>implicit data structure</a:t>
            </a:r>
            <a:r>
              <a:rPr lang="en-CA" smtClean="0">
                <a:solidFill>
                  <a:schemeClr val="accent2"/>
                </a:solidFill>
              </a:rPr>
              <a:t> for priority queue</a:t>
            </a:r>
          </a:p>
        </p:txBody>
      </p:sp>
      <p:sp useBgFill="1">
        <p:nvSpPr>
          <p:cNvPr id="1638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91512" cy="847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 eaLnBrk="1" hangingPunct="1"/>
            <a:r>
              <a:rPr lang="en-US" sz="3600" smtClean="0"/>
              <a:t>What you learned about Heaps</a:t>
            </a:r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 flipH="1">
            <a:off x="5003800" y="1628775"/>
            <a:ext cx="2417763" cy="2447925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7380288" y="1628775"/>
            <a:ext cx="1008062" cy="17272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 flipH="1">
            <a:off x="7294563" y="2466975"/>
            <a:ext cx="584200" cy="9398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>
            <a:off x="6659563" y="2420938"/>
            <a:ext cx="254000" cy="909637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>
            <a:off x="5745163" y="3305175"/>
            <a:ext cx="330200" cy="7874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6804025" y="1557338"/>
            <a:ext cx="57308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18</a:t>
            </a:r>
          </a:p>
        </p:txBody>
      </p:sp>
      <p:sp>
        <p:nvSpPr>
          <p:cNvPr id="16396" name="Rectangle 10"/>
          <p:cNvSpPr>
            <a:spLocks noChangeArrowheads="1"/>
          </p:cNvSpPr>
          <p:nvPr/>
        </p:nvSpPr>
        <p:spPr bwMode="auto">
          <a:xfrm>
            <a:off x="6227763" y="2205038"/>
            <a:ext cx="61436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16397" name="Rectangle 11"/>
          <p:cNvSpPr>
            <a:spLocks noChangeArrowheads="1"/>
          </p:cNvSpPr>
          <p:nvPr/>
        </p:nvSpPr>
        <p:spPr bwMode="auto">
          <a:xfrm>
            <a:off x="7883525" y="2205038"/>
            <a:ext cx="619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16</a:t>
            </a:r>
          </a:p>
        </p:txBody>
      </p:sp>
      <p:sp>
        <p:nvSpPr>
          <p:cNvPr id="16398" name="Rectangle 12"/>
          <p:cNvSpPr>
            <a:spLocks noChangeArrowheads="1"/>
          </p:cNvSpPr>
          <p:nvPr/>
        </p:nvSpPr>
        <p:spPr bwMode="auto">
          <a:xfrm>
            <a:off x="5508625" y="3068638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6399" name="Rectangle 13"/>
          <p:cNvSpPr>
            <a:spLocks noChangeArrowheads="1"/>
          </p:cNvSpPr>
          <p:nvPr/>
        </p:nvSpPr>
        <p:spPr bwMode="auto">
          <a:xfrm>
            <a:off x="7451725" y="3141663"/>
            <a:ext cx="5048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16400" name="Rectangle 14"/>
          <p:cNvSpPr>
            <a:spLocks noChangeArrowheads="1"/>
          </p:cNvSpPr>
          <p:nvPr/>
        </p:nvSpPr>
        <p:spPr bwMode="auto">
          <a:xfrm>
            <a:off x="8388350" y="2997200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6401" name="Rectangle 15"/>
          <p:cNvSpPr>
            <a:spLocks noChangeArrowheads="1"/>
          </p:cNvSpPr>
          <p:nvPr/>
        </p:nvSpPr>
        <p:spPr bwMode="auto">
          <a:xfrm>
            <a:off x="4787900" y="3644900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 flipH="1">
            <a:off x="6299200" y="3357563"/>
            <a:ext cx="584200" cy="7874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17"/>
          <p:cNvSpPr>
            <a:spLocks noChangeArrowheads="1"/>
          </p:cNvSpPr>
          <p:nvPr/>
        </p:nvSpPr>
        <p:spPr bwMode="auto">
          <a:xfrm>
            <a:off x="6423025" y="3140075"/>
            <a:ext cx="5254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6404" name="Text Box 18"/>
          <p:cNvSpPr txBox="1">
            <a:spLocks noChangeArrowheads="1"/>
          </p:cNvSpPr>
          <p:nvPr/>
        </p:nvSpPr>
        <p:spPr bwMode="auto">
          <a:xfrm>
            <a:off x="6443663" y="3860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9</a:t>
            </a:r>
            <a:endParaRPr lang="en-CA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5722938" y="37893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accent2"/>
                </a:solidFill>
                <a:latin typeface="Times New Roman" pitchFamily="18" charset="0"/>
              </a:rPr>
              <a:t>5</a:t>
            </a:r>
            <a:endParaRPr lang="en-CA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6406" name="Text Box 20"/>
          <p:cNvSpPr txBox="1">
            <a:spLocks noChangeArrowheads="1"/>
          </p:cNvSpPr>
          <p:nvPr/>
        </p:nvSpPr>
        <p:spPr bwMode="auto">
          <a:xfrm>
            <a:off x="7235825" y="1700213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6407" name="Text Box 21"/>
          <p:cNvSpPr txBox="1">
            <a:spLocks noChangeArrowheads="1"/>
          </p:cNvSpPr>
          <p:nvPr/>
        </p:nvSpPr>
        <p:spPr bwMode="auto">
          <a:xfrm>
            <a:off x="6435725" y="2492375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6408" name="Text Box 22"/>
          <p:cNvSpPr txBox="1">
            <a:spLocks noChangeArrowheads="1"/>
          </p:cNvSpPr>
          <p:nvPr/>
        </p:nvSpPr>
        <p:spPr bwMode="auto">
          <a:xfrm>
            <a:off x="7740650" y="2492375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6409" name="Text Box 23"/>
          <p:cNvSpPr txBox="1">
            <a:spLocks noChangeArrowheads="1"/>
          </p:cNvSpPr>
          <p:nvPr/>
        </p:nvSpPr>
        <p:spPr bwMode="auto">
          <a:xfrm>
            <a:off x="5580063" y="3357563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6410" name="Text Box 24"/>
          <p:cNvSpPr txBox="1">
            <a:spLocks noChangeArrowheads="1"/>
          </p:cNvSpPr>
          <p:nvPr/>
        </p:nvSpPr>
        <p:spPr bwMode="auto">
          <a:xfrm>
            <a:off x="6804025" y="3284538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6411" name="Text Box 25"/>
          <p:cNvSpPr txBox="1">
            <a:spLocks noChangeArrowheads="1"/>
          </p:cNvSpPr>
          <p:nvPr/>
        </p:nvSpPr>
        <p:spPr bwMode="auto">
          <a:xfrm>
            <a:off x="7164388" y="3357563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6412" name="Text Box 26"/>
          <p:cNvSpPr txBox="1">
            <a:spLocks noChangeArrowheads="1"/>
          </p:cNvSpPr>
          <p:nvPr/>
        </p:nvSpPr>
        <p:spPr bwMode="auto">
          <a:xfrm>
            <a:off x="8243888" y="3284538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16413" name="Text Box 27"/>
          <p:cNvSpPr txBox="1">
            <a:spLocks noChangeArrowheads="1"/>
          </p:cNvSpPr>
          <p:nvPr/>
        </p:nvSpPr>
        <p:spPr bwMode="auto">
          <a:xfrm>
            <a:off x="4859338" y="4005263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16414" name="Text Box 28"/>
          <p:cNvSpPr txBox="1">
            <a:spLocks noChangeArrowheads="1"/>
          </p:cNvSpPr>
          <p:nvPr/>
        </p:nvSpPr>
        <p:spPr bwMode="auto">
          <a:xfrm>
            <a:off x="5867400" y="4005263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6415" name="Text Box 29"/>
          <p:cNvSpPr txBox="1">
            <a:spLocks noChangeArrowheads="1"/>
          </p:cNvSpPr>
          <p:nvPr/>
        </p:nvSpPr>
        <p:spPr bwMode="auto">
          <a:xfrm>
            <a:off x="6156325" y="4005263"/>
            <a:ext cx="409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 sz="1400">
                <a:solidFill>
                  <a:schemeClr val="tx2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E1A45C1-2F82-4CF0-8D93-93B39F9D35E9}" type="slidenum">
              <a:rPr lang="en-CA" smtClean="0"/>
              <a:pPr eaLnBrk="1" hangingPunct="1"/>
              <a:t>15</a:t>
            </a:fld>
            <a:endParaRPr lang="en-CA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23850" y="1557338"/>
            <a:ext cx="8640763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Add external nodes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Enumerate level by level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Store vector </a:t>
            </a:r>
            <a:r>
              <a:rPr lang="en-US" sz="2400">
                <a:solidFill>
                  <a:schemeClr val="folHlink"/>
                </a:solidFill>
              </a:rPr>
              <a:t>11110111001000000</a:t>
            </a:r>
            <a:r>
              <a:rPr lang="en-US" sz="2800"/>
              <a:t> length </a:t>
            </a:r>
            <a:r>
              <a:rPr lang="en-US" sz="2800">
                <a:solidFill>
                  <a:schemeClr val="hlink"/>
                </a:solidFill>
              </a:rPr>
              <a:t>2n+1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/>
              <a:t>(Here we don’t know size of subtrees; can be overcome. Could use isomorphism to flip between notations)</a:t>
            </a: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 flipH="1">
            <a:off x="3348038" y="1773238"/>
            <a:ext cx="2417762" cy="2447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5"/>
          <p:cNvSpPr>
            <a:spLocks noChangeShapeType="1"/>
          </p:cNvSpPr>
          <p:nvPr/>
        </p:nvSpPr>
        <p:spPr bwMode="auto">
          <a:xfrm>
            <a:off x="5724525" y="1773238"/>
            <a:ext cx="1008063" cy="172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6"/>
          <p:cNvSpPr>
            <a:spLocks noChangeShapeType="1"/>
          </p:cNvSpPr>
          <p:nvPr/>
        </p:nvSpPr>
        <p:spPr bwMode="auto">
          <a:xfrm flipH="1">
            <a:off x="5638800" y="2611438"/>
            <a:ext cx="584200" cy="939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7"/>
          <p:cNvSpPr>
            <a:spLocks noChangeShapeType="1"/>
          </p:cNvSpPr>
          <p:nvPr/>
        </p:nvSpPr>
        <p:spPr bwMode="auto">
          <a:xfrm flipH="1">
            <a:off x="6400800" y="3525838"/>
            <a:ext cx="3556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8"/>
          <p:cNvSpPr>
            <a:spLocks noChangeShapeType="1"/>
          </p:cNvSpPr>
          <p:nvPr/>
        </p:nvSpPr>
        <p:spPr bwMode="auto">
          <a:xfrm>
            <a:off x="5689600" y="3525838"/>
            <a:ext cx="2540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9"/>
          <p:cNvSpPr>
            <a:spLocks noChangeShapeType="1"/>
          </p:cNvSpPr>
          <p:nvPr/>
        </p:nvSpPr>
        <p:spPr bwMode="auto">
          <a:xfrm flipH="1">
            <a:off x="5410200" y="4364038"/>
            <a:ext cx="5842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0"/>
          <p:cNvSpPr>
            <a:spLocks noChangeShapeType="1"/>
          </p:cNvSpPr>
          <p:nvPr/>
        </p:nvSpPr>
        <p:spPr bwMode="auto">
          <a:xfrm>
            <a:off x="5003800" y="2565400"/>
            <a:ext cx="254000" cy="90963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1"/>
          <p:cNvSpPr>
            <a:spLocks noChangeShapeType="1"/>
          </p:cNvSpPr>
          <p:nvPr/>
        </p:nvSpPr>
        <p:spPr bwMode="auto">
          <a:xfrm>
            <a:off x="4089400" y="3449638"/>
            <a:ext cx="3302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>
            <a:off x="3327400" y="4211638"/>
            <a:ext cx="3302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5583238" y="18192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24" name="Rectangle 14"/>
          <p:cNvSpPr>
            <a:spLocks noChangeArrowheads="1"/>
          </p:cNvSpPr>
          <p:nvPr/>
        </p:nvSpPr>
        <p:spPr bwMode="auto">
          <a:xfrm>
            <a:off x="4821238" y="25050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25" name="Rectangle 15"/>
          <p:cNvSpPr>
            <a:spLocks noChangeArrowheads="1"/>
          </p:cNvSpPr>
          <p:nvPr/>
        </p:nvSpPr>
        <p:spPr bwMode="auto">
          <a:xfrm>
            <a:off x="6040438" y="25812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26" name="Rectangle 16"/>
          <p:cNvSpPr>
            <a:spLocks noChangeArrowheads="1"/>
          </p:cNvSpPr>
          <p:nvPr/>
        </p:nvSpPr>
        <p:spPr bwMode="auto">
          <a:xfrm>
            <a:off x="3906838" y="3495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27" name="Rectangle 17"/>
          <p:cNvSpPr>
            <a:spLocks noChangeArrowheads="1"/>
          </p:cNvSpPr>
          <p:nvPr/>
        </p:nvSpPr>
        <p:spPr bwMode="auto">
          <a:xfrm>
            <a:off x="5507038" y="3571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28" name="Rectangle 18"/>
          <p:cNvSpPr>
            <a:spLocks noChangeArrowheads="1"/>
          </p:cNvSpPr>
          <p:nvPr/>
        </p:nvSpPr>
        <p:spPr bwMode="auto">
          <a:xfrm>
            <a:off x="6573838" y="3571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29" name="Rectangle 19"/>
          <p:cNvSpPr>
            <a:spLocks noChangeArrowheads="1"/>
          </p:cNvSpPr>
          <p:nvPr/>
        </p:nvSpPr>
        <p:spPr bwMode="auto">
          <a:xfrm>
            <a:off x="3144838" y="41814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30" name="Rectangle 20"/>
          <p:cNvSpPr>
            <a:spLocks noChangeArrowheads="1"/>
          </p:cNvSpPr>
          <p:nvPr/>
        </p:nvSpPr>
        <p:spPr bwMode="auto">
          <a:xfrm>
            <a:off x="5811838" y="4333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7431" name="Line 21"/>
          <p:cNvSpPr>
            <a:spLocks noChangeShapeType="1"/>
          </p:cNvSpPr>
          <p:nvPr/>
        </p:nvSpPr>
        <p:spPr bwMode="auto">
          <a:xfrm>
            <a:off x="6732588" y="3500438"/>
            <a:ext cx="430212" cy="8128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Line 22"/>
          <p:cNvSpPr>
            <a:spLocks noChangeShapeType="1"/>
          </p:cNvSpPr>
          <p:nvPr/>
        </p:nvSpPr>
        <p:spPr bwMode="auto">
          <a:xfrm>
            <a:off x="5994400" y="4364038"/>
            <a:ext cx="2540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Line 23"/>
          <p:cNvSpPr>
            <a:spLocks noChangeShapeType="1"/>
          </p:cNvSpPr>
          <p:nvPr/>
        </p:nvSpPr>
        <p:spPr bwMode="auto">
          <a:xfrm flipH="1">
            <a:off x="2590800" y="4211638"/>
            <a:ext cx="7366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Line 24"/>
          <p:cNvSpPr>
            <a:spLocks noChangeShapeType="1"/>
          </p:cNvSpPr>
          <p:nvPr/>
        </p:nvSpPr>
        <p:spPr bwMode="auto">
          <a:xfrm flipH="1">
            <a:off x="5105400" y="3525838"/>
            <a:ext cx="5842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Rectangle 25"/>
          <p:cNvSpPr>
            <a:spLocks noChangeArrowheads="1"/>
          </p:cNvSpPr>
          <p:nvPr/>
        </p:nvSpPr>
        <p:spPr bwMode="auto">
          <a:xfrm>
            <a:off x="2195513" y="458152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36" name="Rectangle 26"/>
          <p:cNvSpPr>
            <a:spLocks noChangeArrowheads="1"/>
          </p:cNvSpPr>
          <p:nvPr/>
        </p:nvSpPr>
        <p:spPr bwMode="auto">
          <a:xfrm>
            <a:off x="3708400" y="4652963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37" name="Rectangle 27"/>
          <p:cNvSpPr>
            <a:spLocks noChangeArrowheads="1"/>
          </p:cNvSpPr>
          <p:nvPr/>
        </p:nvSpPr>
        <p:spPr bwMode="auto">
          <a:xfrm>
            <a:off x="42878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38" name="Rectangle 28"/>
          <p:cNvSpPr>
            <a:spLocks noChangeArrowheads="1"/>
          </p:cNvSpPr>
          <p:nvPr/>
        </p:nvSpPr>
        <p:spPr bwMode="auto">
          <a:xfrm>
            <a:off x="5126038" y="3495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39" name="Rectangle 29"/>
          <p:cNvSpPr>
            <a:spLocks noChangeArrowheads="1"/>
          </p:cNvSpPr>
          <p:nvPr/>
        </p:nvSpPr>
        <p:spPr bwMode="auto">
          <a:xfrm>
            <a:off x="49736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40" name="Rectangle 30"/>
          <p:cNvSpPr>
            <a:spLocks noChangeArrowheads="1"/>
          </p:cNvSpPr>
          <p:nvPr/>
        </p:nvSpPr>
        <p:spPr bwMode="auto">
          <a:xfrm>
            <a:off x="5148263" y="4652963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41" name="Rectangle 31"/>
          <p:cNvSpPr>
            <a:spLocks noChangeArrowheads="1"/>
          </p:cNvSpPr>
          <p:nvPr/>
        </p:nvSpPr>
        <p:spPr bwMode="auto">
          <a:xfrm>
            <a:off x="6256338" y="42449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42" name="Rectangle 32"/>
          <p:cNvSpPr>
            <a:spLocks noChangeArrowheads="1"/>
          </p:cNvSpPr>
          <p:nvPr/>
        </p:nvSpPr>
        <p:spPr bwMode="auto">
          <a:xfrm>
            <a:off x="70310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7443" name="Rectangle 33"/>
          <p:cNvSpPr>
            <a:spLocks noChangeArrowheads="1"/>
          </p:cNvSpPr>
          <p:nvPr/>
        </p:nvSpPr>
        <p:spPr bwMode="auto">
          <a:xfrm>
            <a:off x="6300788" y="4724400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 useBgFill="1">
        <p:nvSpPr>
          <p:cNvPr id="17444" name="Rectangle 34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640763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3200" smtClean="0"/>
              <a:t>Generalizing: Heap-like Notation for any Binary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35F0444-0829-4EE4-8D48-2C56B925FA5C}" type="slidenum">
              <a:rPr lang="en-CA" smtClean="0"/>
              <a:pPr eaLnBrk="1" hangingPunct="1"/>
              <a:t>16</a:t>
            </a:fld>
            <a:endParaRPr lang="en-CA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323850" y="1557338"/>
            <a:ext cx="8640763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Add external nodes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Enumerate level by level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Store vector </a:t>
            </a:r>
            <a:r>
              <a:rPr lang="en-US" sz="2400">
                <a:solidFill>
                  <a:schemeClr val="folHlink"/>
                </a:solidFill>
              </a:rPr>
              <a:t>11110111001000000</a:t>
            </a:r>
            <a:r>
              <a:rPr lang="en-US" sz="2800"/>
              <a:t> length </a:t>
            </a:r>
            <a:r>
              <a:rPr lang="en-US" sz="2800">
                <a:solidFill>
                  <a:schemeClr val="hlink"/>
                </a:solidFill>
              </a:rPr>
              <a:t>2n+1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/>
              <a:t>(Here we don’t know size of subtrees; can be overcome. Could use isomorphism to flip between notations)</a:t>
            </a:r>
          </a:p>
        </p:txBody>
      </p:sp>
      <p:sp>
        <p:nvSpPr>
          <p:cNvPr id="18438" name="Line 4"/>
          <p:cNvSpPr>
            <a:spLocks noChangeShapeType="1"/>
          </p:cNvSpPr>
          <p:nvPr/>
        </p:nvSpPr>
        <p:spPr bwMode="auto">
          <a:xfrm flipH="1">
            <a:off x="3348038" y="1773238"/>
            <a:ext cx="2417762" cy="2447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5"/>
          <p:cNvSpPr>
            <a:spLocks noChangeShapeType="1"/>
          </p:cNvSpPr>
          <p:nvPr/>
        </p:nvSpPr>
        <p:spPr bwMode="auto">
          <a:xfrm>
            <a:off x="5724525" y="1773238"/>
            <a:ext cx="1008063" cy="172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 flipH="1">
            <a:off x="5638800" y="2611438"/>
            <a:ext cx="584200" cy="939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 flipH="1">
            <a:off x="6400800" y="3525838"/>
            <a:ext cx="3556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8"/>
          <p:cNvSpPr>
            <a:spLocks noChangeShapeType="1"/>
          </p:cNvSpPr>
          <p:nvPr/>
        </p:nvSpPr>
        <p:spPr bwMode="auto">
          <a:xfrm>
            <a:off x="5689600" y="3525838"/>
            <a:ext cx="2540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9"/>
          <p:cNvSpPr>
            <a:spLocks noChangeShapeType="1"/>
          </p:cNvSpPr>
          <p:nvPr/>
        </p:nvSpPr>
        <p:spPr bwMode="auto">
          <a:xfrm flipH="1">
            <a:off x="5410200" y="4364038"/>
            <a:ext cx="5842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>
            <a:off x="5003800" y="2565400"/>
            <a:ext cx="254000" cy="90963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1"/>
          <p:cNvSpPr>
            <a:spLocks noChangeShapeType="1"/>
          </p:cNvSpPr>
          <p:nvPr/>
        </p:nvSpPr>
        <p:spPr bwMode="auto">
          <a:xfrm>
            <a:off x="4089400" y="3449638"/>
            <a:ext cx="3302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3327400" y="4211638"/>
            <a:ext cx="3302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Rectangle 13"/>
          <p:cNvSpPr>
            <a:spLocks noChangeArrowheads="1"/>
          </p:cNvSpPr>
          <p:nvPr/>
        </p:nvSpPr>
        <p:spPr bwMode="auto">
          <a:xfrm>
            <a:off x="5583238" y="18192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48" name="Rectangle 14"/>
          <p:cNvSpPr>
            <a:spLocks noChangeArrowheads="1"/>
          </p:cNvSpPr>
          <p:nvPr/>
        </p:nvSpPr>
        <p:spPr bwMode="auto">
          <a:xfrm>
            <a:off x="4821238" y="25050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49" name="Rectangle 15"/>
          <p:cNvSpPr>
            <a:spLocks noChangeArrowheads="1"/>
          </p:cNvSpPr>
          <p:nvPr/>
        </p:nvSpPr>
        <p:spPr bwMode="auto">
          <a:xfrm>
            <a:off x="6040438" y="25812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3906838" y="3495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1" name="Rectangle 17"/>
          <p:cNvSpPr>
            <a:spLocks noChangeArrowheads="1"/>
          </p:cNvSpPr>
          <p:nvPr/>
        </p:nvSpPr>
        <p:spPr bwMode="auto">
          <a:xfrm>
            <a:off x="5507038" y="3571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2" name="Rectangle 18"/>
          <p:cNvSpPr>
            <a:spLocks noChangeArrowheads="1"/>
          </p:cNvSpPr>
          <p:nvPr/>
        </p:nvSpPr>
        <p:spPr bwMode="auto">
          <a:xfrm>
            <a:off x="6573838" y="3571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3" name="Rectangle 19"/>
          <p:cNvSpPr>
            <a:spLocks noChangeArrowheads="1"/>
          </p:cNvSpPr>
          <p:nvPr/>
        </p:nvSpPr>
        <p:spPr bwMode="auto">
          <a:xfrm>
            <a:off x="3144838" y="41814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4" name="Rectangle 20"/>
          <p:cNvSpPr>
            <a:spLocks noChangeArrowheads="1"/>
          </p:cNvSpPr>
          <p:nvPr/>
        </p:nvSpPr>
        <p:spPr bwMode="auto">
          <a:xfrm>
            <a:off x="5811838" y="4333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8455" name="Line 21"/>
          <p:cNvSpPr>
            <a:spLocks noChangeShapeType="1"/>
          </p:cNvSpPr>
          <p:nvPr/>
        </p:nvSpPr>
        <p:spPr bwMode="auto">
          <a:xfrm>
            <a:off x="6732588" y="3500438"/>
            <a:ext cx="430212" cy="8128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Line 22"/>
          <p:cNvSpPr>
            <a:spLocks noChangeShapeType="1"/>
          </p:cNvSpPr>
          <p:nvPr/>
        </p:nvSpPr>
        <p:spPr bwMode="auto">
          <a:xfrm>
            <a:off x="5994400" y="4364038"/>
            <a:ext cx="2540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Line 23"/>
          <p:cNvSpPr>
            <a:spLocks noChangeShapeType="1"/>
          </p:cNvSpPr>
          <p:nvPr/>
        </p:nvSpPr>
        <p:spPr bwMode="auto">
          <a:xfrm flipH="1">
            <a:off x="2590800" y="4211638"/>
            <a:ext cx="7366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Line 24"/>
          <p:cNvSpPr>
            <a:spLocks noChangeShapeType="1"/>
          </p:cNvSpPr>
          <p:nvPr/>
        </p:nvSpPr>
        <p:spPr bwMode="auto">
          <a:xfrm flipH="1">
            <a:off x="5105400" y="3525838"/>
            <a:ext cx="5842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Rectangle 25"/>
          <p:cNvSpPr>
            <a:spLocks noChangeArrowheads="1"/>
          </p:cNvSpPr>
          <p:nvPr/>
        </p:nvSpPr>
        <p:spPr bwMode="auto">
          <a:xfrm>
            <a:off x="2195513" y="458152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0" name="Rectangle 26"/>
          <p:cNvSpPr>
            <a:spLocks noChangeArrowheads="1"/>
          </p:cNvSpPr>
          <p:nvPr/>
        </p:nvSpPr>
        <p:spPr bwMode="auto">
          <a:xfrm>
            <a:off x="3708400" y="4652963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1" name="Rectangle 27"/>
          <p:cNvSpPr>
            <a:spLocks noChangeArrowheads="1"/>
          </p:cNvSpPr>
          <p:nvPr/>
        </p:nvSpPr>
        <p:spPr bwMode="auto">
          <a:xfrm>
            <a:off x="42878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2" name="Rectangle 28"/>
          <p:cNvSpPr>
            <a:spLocks noChangeArrowheads="1"/>
          </p:cNvSpPr>
          <p:nvPr/>
        </p:nvSpPr>
        <p:spPr bwMode="auto">
          <a:xfrm>
            <a:off x="5126038" y="3495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3" name="Rectangle 29"/>
          <p:cNvSpPr>
            <a:spLocks noChangeArrowheads="1"/>
          </p:cNvSpPr>
          <p:nvPr/>
        </p:nvSpPr>
        <p:spPr bwMode="auto">
          <a:xfrm>
            <a:off x="49736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4" name="Rectangle 30"/>
          <p:cNvSpPr>
            <a:spLocks noChangeArrowheads="1"/>
          </p:cNvSpPr>
          <p:nvPr/>
        </p:nvSpPr>
        <p:spPr bwMode="auto">
          <a:xfrm>
            <a:off x="5148263" y="4652963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5" name="Rectangle 31"/>
          <p:cNvSpPr>
            <a:spLocks noChangeArrowheads="1"/>
          </p:cNvSpPr>
          <p:nvPr/>
        </p:nvSpPr>
        <p:spPr bwMode="auto">
          <a:xfrm>
            <a:off x="6256338" y="42449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6" name="Rectangle 32"/>
          <p:cNvSpPr>
            <a:spLocks noChangeArrowheads="1"/>
          </p:cNvSpPr>
          <p:nvPr/>
        </p:nvSpPr>
        <p:spPr bwMode="auto">
          <a:xfrm>
            <a:off x="70310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18467" name="Rectangle 33"/>
          <p:cNvSpPr>
            <a:spLocks noChangeArrowheads="1"/>
          </p:cNvSpPr>
          <p:nvPr/>
        </p:nvSpPr>
        <p:spPr bwMode="auto">
          <a:xfrm>
            <a:off x="6300788" y="4724400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 useBgFill="1">
        <p:nvSpPr>
          <p:cNvPr id="18468" name="Rectangle 34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580437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3200" smtClean="0"/>
              <a:t>What you didn’t know about Heaps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F03161B-58B9-44F7-8737-76AC73F583C7}" type="slidenum">
              <a:rPr lang="en-CA" smtClean="0"/>
              <a:pPr eaLnBrk="1" hangingPunct="1"/>
              <a:t>17</a:t>
            </a:fld>
            <a:endParaRPr lang="en-CA" smtClean="0"/>
          </a:p>
        </p:txBody>
      </p:sp>
      <p:sp useBgFill="1"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404813"/>
            <a:ext cx="4994275" cy="7715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Ctr="0">
            <a:spAutoFit/>
          </a:bodyPr>
          <a:lstStyle/>
          <a:p>
            <a:pPr eaLnBrk="1" hangingPunct="1"/>
            <a:r>
              <a:rPr lang="en-US" smtClean="0"/>
              <a:t>How do we Navigate?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604963"/>
            <a:ext cx="8213725" cy="4521200"/>
          </a:xfrm>
          <a:noFill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hlink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Jacobson’s key suggestion:</a:t>
            </a:r>
            <a:br>
              <a:rPr lang="en-US" dirty="0" smtClean="0"/>
            </a:br>
            <a:r>
              <a:rPr lang="en-US" dirty="0" smtClean="0"/>
              <a:t>Operations on a bit vector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7BD03"/>
                </a:solidFill>
              </a:rPr>
              <a:t>rank(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r>
              <a:rPr lang="en-US" dirty="0" smtClean="0">
                <a:solidFill>
                  <a:srgbClr val="07BD03"/>
                </a:solidFill>
              </a:rPr>
              <a:t>)</a:t>
            </a:r>
            <a:r>
              <a:rPr lang="en-US" dirty="0" smtClean="0"/>
              <a:t> = # </a:t>
            </a:r>
            <a:r>
              <a:rPr lang="en-US" dirty="0" smtClean="0">
                <a:solidFill>
                  <a:schemeClr val="hlink"/>
                </a:solidFill>
              </a:rPr>
              <a:t>1</a:t>
            </a:r>
            <a:r>
              <a:rPr lang="en-US" dirty="0" smtClean="0"/>
              <a:t>’s up to &amp; including 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AE00"/>
                </a:solidFill>
              </a:rPr>
              <a:t>select(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r>
              <a:rPr lang="en-US" dirty="0" smtClean="0">
                <a:solidFill>
                  <a:srgbClr val="00AE00"/>
                </a:solidFill>
              </a:rPr>
              <a:t>)</a:t>
            </a:r>
            <a:r>
              <a:rPr lang="en-US" dirty="0" smtClean="0"/>
              <a:t> = position of </a:t>
            </a:r>
            <a:r>
              <a:rPr lang="en-US" dirty="0" err="1" smtClean="0">
                <a:solidFill>
                  <a:schemeClr val="hlink"/>
                </a:solidFill>
              </a:rPr>
              <a:t>x</a:t>
            </a:r>
            <a:r>
              <a:rPr lang="en-US" sz="2000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hlink"/>
                </a:solidFill>
              </a:rPr>
              <a:t>1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So in the binary tree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AE00"/>
                </a:solidFill>
              </a:rPr>
              <a:t>leftchild</a:t>
            </a:r>
            <a:r>
              <a:rPr lang="en-US" dirty="0" smtClean="0">
                <a:solidFill>
                  <a:srgbClr val="00AE00"/>
                </a:solidFill>
              </a:rPr>
              <a:t>(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r>
              <a:rPr lang="en-US" dirty="0" smtClean="0">
                <a:solidFill>
                  <a:srgbClr val="00AE00"/>
                </a:solidFill>
              </a:rPr>
              <a:t>)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hlink"/>
                </a:solidFill>
              </a:rPr>
              <a:t>2</a:t>
            </a:r>
            <a:r>
              <a:rPr lang="en-US" dirty="0" smtClean="0"/>
              <a:t> rank(x)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AE00"/>
                </a:solidFill>
              </a:rPr>
              <a:t>rightchild</a:t>
            </a:r>
            <a:r>
              <a:rPr lang="en-US" dirty="0" smtClean="0">
                <a:solidFill>
                  <a:srgbClr val="00AE00"/>
                </a:solidFill>
              </a:rPr>
              <a:t>(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r>
              <a:rPr lang="en-US" dirty="0" smtClean="0">
                <a:solidFill>
                  <a:srgbClr val="00AE00"/>
                </a:solidFill>
              </a:rPr>
              <a:t>)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hlink"/>
                </a:solidFill>
              </a:rPr>
              <a:t>2</a:t>
            </a:r>
            <a:r>
              <a:rPr lang="en-US" dirty="0" smtClean="0"/>
              <a:t> rank(x) + 1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AE00"/>
                </a:solidFill>
              </a:rPr>
              <a:t>parent(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r>
              <a:rPr lang="en-US" dirty="0" smtClean="0">
                <a:solidFill>
                  <a:srgbClr val="00AE00"/>
                </a:solidFill>
              </a:rPr>
              <a:t>)</a:t>
            </a:r>
            <a:r>
              <a:rPr lang="en-US" dirty="0" smtClean="0"/>
              <a:t> = select(</a:t>
            </a:r>
            <a:r>
              <a:rPr lang="en-US" dirty="0" smtClean="0">
                <a:solidFill>
                  <a:schemeClr val="hlink"/>
                </a:solidFill>
                <a:latin typeface="Symbol" pitchFamily="18" charset="2"/>
              </a:rPr>
              <a:t></a:t>
            </a:r>
            <a:r>
              <a:rPr lang="en-US" dirty="0" smtClean="0">
                <a:solidFill>
                  <a:schemeClr val="hlink"/>
                </a:solidFill>
              </a:rPr>
              <a:t>x/2</a:t>
            </a:r>
            <a:r>
              <a:rPr lang="en-US" dirty="0" smtClean="0">
                <a:solidFill>
                  <a:schemeClr val="hlink"/>
                </a:solidFill>
                <a:latin typeface="Symbol" pitchFamily="18" charset="2"/>
              </a:rPr>
              <a:t>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05F426B-C97C-45D8-8CB9-D3A316B3A573}" type="slidenum">
              <a:rPr lang="en-CA" smtClean="0"/>
              <a:pPr eaLnBrk="1" hangingPunct="1"/>
              <a:t>18</a:t>
            </a:fld>
            <a:endParaRPr lang="en-CA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3850" y="1557338"/>
            <a:ext cx="8640763" cy="515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Add external nodes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Enumerate level by level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80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/>
              <a:t>Store vector </a:t>
            </a:r>
            <a:r>
              <a:rPr lang="en-US" sz="2400">
                <a:solidFill>
                  <a:schemeClr val="folHlink"/>
                </a:solidFill>
              </a:rPr>
              <a:t>11110111001000000</a:t>
            </a:r>
            <a:r>
              <a:rPr lang="en-US" sz="2800"/>
              <a:t> length </a:t>
            </a:r>
            <a:r>
              <a:rPr lang="en-US" sz="2800">
                <a:solidFill>
                  <a:schemeClr val="hlink"/>
                </a:solidFill>
              </a:rPr>
              <a:t>2n+1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/>
              <a:t>(Here don’t know size of subtrees; can be overcome. Could use isomorphism to flip between notations)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3348038" y="1773238"/>
            <a:ext cx="2417762" cy="24479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5724525" y="1773238"/>
            <a:ext cx="1008063" cy="172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5638800" y="2611438"/>
            <a:ext cx="584200" cy="939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6400800" y="3525838"/>
            <a:ext cx="3556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689600" y="3525838"/>
            <a:ext cx="2540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410200" y="4364038"/>
            <a:ext cx="5842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5003800" y="2565400"/>
            <a:ext cx="254000" cy="909638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4089400" y="3449638"/>
            <a:ext cx="3302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3327400" y="4211638"/>
            <a:ext cx="3302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5583238" y="18192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4821238" y="25050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6040438" y="25812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3906838" y="3495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5507038" y="3571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6573838" y="3571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3144838" y="41814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5811838" y="43338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6732588" y="3500438"/>
            <a:ext cx="430212" cy="8128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5994400" y="4364038"/>
            <a:ext cx="2540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 flipH="1">
            <a:off x="2590800" y="4211638"/>
            <a:ext cx="736600" cy="711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 flipH="1">
            <a:off x="5105400" y="3525838"/>
            <a:ext cx="584200" cy="787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2195513" y="458152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3708400" y="4652963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42878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5126038" y="3495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49736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5148263" y="4652963"/>
            <a:ext cx="3143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6256338" y="42449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7031038" y="4257675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6300788" y="4724400"/>
            <a:ext cx="3143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Times New Roman" pitchFamily="18" charset="0"/>
              </a:rPr>
              <a:t>0</a:t>
            </a:r>
          </a:p>
        </p:txBody>
      </p:sp>
      <p:sp useBgFill="1">
        <p:nvSpPr>
          <p:cNvPr id="20516" name="Rectangle 37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580437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Heap-like Notation for a Binary Tree</a:t>
            </a:r>
          </a:p>
        </p:txBody>
      </p:sp>
      <p:sp>
        <p:nvSpPr>
          <p:cNvPr id="20517" name="Line 38"/>
          <p:cNvSpPr>
            <a:spLocks noChangeShapeType="1"/>
          </p:cNvSpPr>
          <p:nvPr/>
        </p:nvSpPr>
        <p:spPr bwMode="auto">
          <a:xfrm flipV="1">
            <a:off x="5867400" y="2781300"/>
            <a:ext cx="1296988" cy="719138"/>
          </a:xfrm>
          <a:prstGeom prst="line">
            <a:avLst/>
          </a:prstGeom>
          <a:noFill/>
          <a:ln w="19050" cap="sq">
            <a:solidFill>
              <a:schemeClr val="accent2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518" name="Text Box 39"/>
          <p:cNvSpPr txBox="1">
            <a:spLocks noChangeArrowheads="1"/>
          </p:cNvSpPr>
          <p:nvPr/>
        </p:nvSpPr>
        <p:spPr bwMode="auto">
          <a:xfrm>
            <a:off x="7216775" y="2508250"/>
            <a:ext cx="1027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>
                <a:solidFill>
                  <a:schemeClr val="accent2"/>
                </a:solidFill>
              </a:rPr>
              <a:t>Rank 5</a:t>
            </a:r>
          </a:p>
        </p:txBody>
      </p:sp>
      <p:sp>
        <p:nvSpPr>
          <p:cNvPr id="20519" name="Line 40"/>
          <p:cNvSpPr>
            <a:spLocks noChangeShapeType="1"/>
          </p:cNvSpPr>
          <p:nvPr/>
        </p:nvSpPr>
        <p:spPr bwMode="auto">
          <a:xfrm flipV="1">
            <a:off x="5940425" y="3500438"/>
            <a:ext cx="1655763" cy="720725"/>
          </a:xfrm>
          <a:prstGeom prst="line">
            <a:avLst/>
          </a:prstGeom>
          <a:noFill/>
          <a:ln w="19050" cap="sq">
            <a:solidFill>
              <a:schemeClr val="accent2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20" name="Text Box 41"/>
          <p:cNvSpPr txBox="1">
            <a:spLocks noChangeArrowheads="1"/>
          </p:cNvSpPr>
          <p:nvPr/>
        </p:nvSpPr>
        <p:spPr bwMode="auto">
          <a:xfrm>
            <a:off x="7793038" y="3300413"/>
            <a:ext cx="1146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CA">
                <a:solidFill>
                  <a:schemeClr val="accent2"/>
                </a:solidFill>
              </a:rPr>
              <a:t>Node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1A8230B-1031-4243-8314-A283C4B39D9F}" type="slidenum">
              <a:rPr lang="en-CA" smtClean="0"/>
              <a:pPr eaLnBrk="1" hangingPunct="1"/>
              <a:t>19</a:t>
            </a:fld>
            <a:endParaRPr lang="en-CA" smtClean="0"/>
          </a:p>
        </p:txBody>
      </p:sp>
      <p:sp useBgFill="1"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333375"/>
            <a:ext cx="3265488" cy="7715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Ctr="0">
            <a:spAutoFit/>
          </a:bodyPr>
          <a:lstStyle/>
          <a:p>
            <a:pPr eaLnBrk="1" hangingPunct="1"/>
            <a:r>
              <a:rPr lang="en-US" smtClean="0"/>
              <a:t>Rank &amp; Select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AE00"/>
                </a:solidFill>
              </a:rPr>
              <a:t>Rank</a:t>
            </a:r>
            <a:r>
              <a:rPr lang="en-US" smtClean="0"/>
              <a:t>: Auxiliary storage ~ </a:t>
            </a:r>
            <a:r>
              <a:rPr lang="en-US" smtClean="0">
                <a:solidFill>
                  <a:schemeClr val="hlink"/>
                </a:solidFill>
              </a:rPr>
              <a:t>2nlglg n / lg n </a:t>
            </a:r>
            <a:r>
              <a:rPr lang="en-US" smtClean="0"/>
              <a:t>bits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#1’s up to each (lg n)</a:t>
            </a:r>
            <a:r>
              <a:rPr lang="en-US" sz="2000" baseline="30000" smtClean="0">
                <a:solidFill>
                  <a:schemeClr val="hlink"/>
                </a:solidFill>
              </a:rPr>
              <a:t>2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baseline="30000" smtClean="0">
                <a:solidFill>
                  <a:schemeClr val="hlink"/>
                </a:solidFill>
              </a:rPr>
              <a:t>rd</a:t>
            </a:r>
            <a:r>
              <a:rPr lang="en-US" smtClean="0">
                <a:solidFill>
                  <a:schemeClr val="hlink"/>
                </a:solidFill>
              </a:rPr>
              <a:t> bit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#1’s within these too each lg n</a:t>
            </a:r>
            <a:r>
              <a:rPr lang="en-US" baseline="30000" smtClean="0">
                <a:solidFill>
                  <a:schemeClr val="hlink"/>
                </a:solidFill>
              </a:rPr>
              <a:t>th</a:t>
            </a:r>
            <a:r>
              <a:rPr lang="en-US" smtClean="0">
                <a:solidFill>
                  <a:schemeClr val="hlink"/>
                </a:solidFill>
              </a:rPr>
              <a:t> bit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Table lookup after that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AE00"/>
                </a:solidFill>
              </a:rPr>
              <a:t>Select</a:t>
            </a:r>
            <a:r>
              <a:rPr lang="en-US" smtClean="0"/>
              <a:t>: More complicated (especially to get </a:t>
            </a:r>
            <a:r>
              <a:rPr lang="en-US" smtClean="0">
                <a:solidFill>
                  <a:schemeClr val="accent2"/>
                </a:solidFill>
              </a:rPr>
              <a:t>this</a:t>
            </a:r>
            <a:r>
              <a:rPr lang="en-US" smtClean="0"/>
              <a:t> lower order term) but similar notions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Key issue:</a:t>
            </a:r>
            <a:r>
              <a:rPr lang="en-US" smtClean="0"/>
              <a:t> </a:t>
            </a:r>
            <a:r>
              <a:rPr lang="en-US" sz="2400" smtClean="0"/>
              <a:t>Rank &amp; Select take O(1) time with lg n bit word (M. et al)… as detailed on the board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CF07328-1ED9-4097-877A-DE435090F459}" type="slidenum">
              <a:rPr lang="en-CA" smtClean="0"/>
              <a:pPr eaLnBrk="1" hangingPunct="1"/>
              <a:t>2</a:t>
            </a:fld>
            <a:endParaRPr lang="en-CA" smtClean="0"/>
          </a:p>
        </p:txBody>
      </p:sp>
      <p:sp useBgFill="1"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63538"/>
            <a:ext cx="8569325" cy="711200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Ctr="0">
            <a:spAutoFit/>
          </a:bodyPr>
          <a:lstStyle/>
          <a:p>
            <a:pPr algn="ctr" eaLnBrk="1" hangingPunct="1"/>
            <a:r>
              <a:rPr lang="en-US" sz="4000" smtClean="0"/>
              <a:t>General Motivation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273925" cy="482441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  <a:tabLst>
                <a:tab pos="3044825" algn="l"/>
              </a:tabLst>
            </a:pPr>
            <a:r>
              <a:rPr lang="en-CA" sz="2400" smtClean="0">
                <a:solidFill>
                  <a:schemeClr val="accent2"/>
                </a:solidFill>
              </a:rPr>
              <a:t>In Many Computations ... </a:t>
            </a:r>
            <a:br>
              <a:rPr lang="en-CA" sz="2400" smtClean="0">
                <a:solidFill>
                  <a:schemeClr val="accent2"/>
                </a:solidFill>
              </a:rPr>
            </a:br>
            <a:r>
              <a:rPr lang="en-CA" sz="2400" smtClean="0">
                <a:solidFill>
                  <a:schemeClr val="accent2"/>
                </a:solidFill>
              </a:rPr>
              <a:t>Storage Costs of Pointers and Other Structures Dominate that of Real Data</a:t>
            </a:r>
            <a:r>
              <a:rPr lang="en-US" sz="240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3044825" algn="l"/>
              </a:tabLst>
            </a:pPr>
            <a:r>
              <a:rPr lang="en-US" sz="2400" smtClean="0">
                <a:solidFill>
                  <a:schemeClr val="accent2"/>
                </a:solidFill>
              </a:rPr>
              <a:t>Often this information is not “just random pointers”</a:t>
            </a:r>
          </a:p>
          <a:p>
            <a:pPr eaLnBrk="1" hangingPunct="1">
              <a:buFont typeface="Wingdings" pitchFamily="2" charset="2"/>
              <a:buNone/>
              <a:tabLst>
                <a:tab pos="3044825" algn="l"/>
              </a:tabLst>
            </a:pPr>
            <a:r>
              <a:rPr lang="en-US" smtClean="0"/>
              <a:t>How do we encode a combinatorial object (e.g. a tree) of specialized information … even a </a:t>
            </a:r>
            <a:r>
              <a:rPr lang="en-US" smtClean="0">
                <a:solidFill>
                  <a:schemeClr val="folHlink"/>
                </a:solidFill>
              </a:rPr>
              <a:t>static </a:t>
            </a:r>
            <a:r>
              <a:rPr lang="en-US" smtClean="0"/>
              <a:t>one </a:t>
            </a:r>
          </a:p>
          <a:p>
            <a:pPr eaLnBrk="1" hangingPunct="1">
              <a:buFont typeface="Wingdings" pitchFamily="2" charset="2"/>
              <a:buNone/>
              <a:tabLst>
                <a:tab pos="3044825" algn="l"/>
              </a:tabLst>
            </a:pPr>
            <a:r>
              <a:rPr lang="en-US" smtClean="0"/>
              <a:t>	in a </a:t>
            </a:r>
            <a:r>
              <a:rPr lang="en-US" smtClean="0">
                <a:solidFill>
                  <a:schemeClr val="folHlink"/>
                </a:solidFill>
              </a:rPr>
              <a:t>small</a:t>
            </a:r>
            <a:r>
              <a:rPr lang="en-US" smtClean="0"/>
              <a:t> amount of </a:t>
            </a:r>
            <a:r>
              <a:rPr lang="en-US" smtClean="0">
                <a:solidFill>
                  <a:schemeClr val="folHlink"/>
                </a:solidFill>
              </a:rPr>
              <a:t>space </a:t>
            </a:r>
            <a:r>
              <a:rPr lang="en-US" smtClean="0"/>
              <a:t>&amp; still perform queries in </a:t>
            </a:r>
            <a:r>
              <a:rPr lang="en-US" smtClean="0">
                <a:solidFill>
                  <a:schemeClr val="folHlink"/>
                </a:solidFill>
              </a:rPr>
              <a:t>constant time</a:t>
            </a:r>
            <a:r>
              <a:rPr lang="en-US" smtClean="0"/>
              <a:t> ???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49F084B-BCA9-42ED-A9C2-5F89A27853E0}" type="slidenum">
              <a:rPr lang="en-CA" smtClean="0"/>
              <a:pPr eaLnBrk="1" hangingPunct="1"/>
              <a:t>20</a:t>
            </a:fld>
            <a:endParaRPr lang="en-CA" smtClean="0"/>
          </a:p>
        </p:txBody>
      </p:sp>
      <p:sp useBgFill="1"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416800" cy="7715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Ctr="0">
            <a:spAutoFit/>
          </a:bodyPr>
          <a:lstStyle/>
          <a:p>
            <a:pPr algn="ctr" eaLnBrk="1" hangingPunct="1"/>
            <a:r>
              <a:rPr lang="en-US" smtClean="0"/>
              <a:t>Lower Bound: </a:t>
            </a:r>
            <a:r>
              <a:rPr lang="en-US" sz="3200" smtClean="0"/>
              <a:t>for Rank &amp; for Select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AE00"/>
                </a:solidFill>
              </a:rPr>
              <a:t>Theorem (</a:t>
            </a:r>
            <a:r>
              <a:rPr lang="en-US" sz="2400" dirty="0" err="1" smtClean="0">
                <a:solidFill>
                  <a:srgbClr val="00AE00"/>
                </a:solidFill>
              </a:rPr>
              <a:t>Golynski</a:t>
            </a:r>
            <a:r>
              <a:rPr lang="en-US" sz="2400" dirty="0" smtClean="0">
                <a:solidFill>
                  <a:srgbClr val="00AE00"/>
                </a:solidFill>
              </a:rPr>
              <a:t>): </a:t>
            </a:r>
            <a:r>
              <a:rPr lang="en-US" sz="2400" dirty="0" smtClean="0"/>
              <a:t>Given a bit vector of length </a:t>
            </a:r>
            <a:r>
              <a:rPr lang="en-US" sz="2400" dirty="0" smtClean="0">
                <a:solidFill>
                  <a:schemeClr val="folHlink"/>
                </a:solidFill>
              </a:rPr>
              <a:t>n</a:t>
            </a:r>
            <a:r>
              <a:rPr lang="en-US" sz="2400" dirty="0" smtClean="0"/>
              <a:t> and an “index” (extra data) of size</a:t>
            </a:r>
            <a:r>
              <a:rPr lang="en-US" sz="2400" dirty="0" smtClean="0">
                <a:solidFill>
                  <a:schemeClr val="folHlink"/>
                </a:solidFill>
              </a:rPr>
              <a:t> r </a:t>
            </a:r>
            <a:r>
              <a:rPr lang="en-US" sz="2400" dirty="0" smtClean="0"/>
              <a:t>bits, let </a:t>
            </a:r>
            <a:r>
              <a:rPr lang="en-US" sz="2400" dirty="0" smtClean="0">
                <a:solidFill>
                  <a:schemeClr val="folHlink"/>
                </a:solidFill>
              </a:rPr>
              <a:t>t </a:t>
            </a:r>
            <a:r>
              <a:rPr lang="en-US" sz="2400" dirty="0" smtClean="0"/>
              <a:t>be the number of bits probed to perform rank (or select) then:	</a:t>
            </a:r>
            <a:r>
              <a:rPr lang="en-US" sz="2400" dirty="0" smtClean="0">
                <a:solidFill>
                  <a:schemeClr val="accent2"/>
                </a:solidFill>
              </a:rPr>
              <a:t>r=</a:t>
            </a:r>
            <a:r>
              <a:rPr lang="el-GR" sz="2400" dirty="0" smtClean="0">
                <a:solidFill>
                  <a:schemeClr val="accent2"/>
                </a:solidFill>
              </a:rPr>
              <a:t>Ω</a:t>
            </a:r>
            <a:r>
              <a:rPr lang="en-US" sz="2400" dirty="0" smtClean="0">
                <a:solidFill>
                  <a:schemeClr val="accent2"/>
                </a:solidFill>
              </a:rPr>
              <a:t>(n (</a:t>
            </a:r>
            <a:r>
              <a:rPr lang="en-US" sz="2400" dirty="0" err="1" smtClean="0">
                <a:solidFill>
                  <a:schemeClr val="accent2"/>
                </a:solidFill>
              </a:rPr>
              <a:t>lg</a:t>
            </a:r>
            <a:r>
              <a:rPr lang="en-US" sz="2400" dirty="0" smtClean="0">
                <a:solidFill>
                  <a:schemeClr val="accent2"/>
                </a:solidFill>
              </a:rPr>
              <a:t> t)/t)</a:t>
            </a:r>
            <a:r>
              <a:rPr lang="en-US" sz="24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AE00"/>
                </a:solidFill>
              </a:rPr>
              <a:t>Proof idea: </a:t>
            </a:r>
            <a:r>
              <a:rPr lang="en-US" sz="2400" dirty="0" smtClean="0"/>
              <a:t>Argue to reconstructing the entire string with too few rank queries (similarly for select)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None/>
            </a:pPr>
            <a:r>
              <a:rPr lang="en-US" sz="2400" dirty="0" smtClean="0">
                <a:solidFill>
                  <a:srgbClr val="00AE00"/>
                </a:solidFill>
              </a:rPr>
              <a:t>Corollary (</a:t>
            </a:r>
            <a:r>
              <a:rPr lang="en-US" sz="2400" dirty="0" err="1" smtClean="0">
                <a:solidFill>
                  <a:srgbClr val="00AE00"/>
                </a:solidFill>
              </a:rPr>
              <a:t>Golynski</a:t>
            </a:r>
            <a:r>
              <a:rPr lang="en-US" sz="2400" dirty="0" smtClean="0">
                <a:solidFill>
                  <a:srgbClr val="00AE00"/>
                </a:solidFill>
              </a:rPr>
              <a:t>): </a:t>
            </a:r>
            <a:r>
              <a:rPr lang="en-US" sz="2400" dirty="0" smtClean="0"/>
              <a:t>Under the </a:t>
            </a:r>
            <a:r>
              <a:rPr lang="en-US" sz="2400" dirty="0" err="1" smtClean="0">
                <a:solidFill>
                  <a:schemeClr val="folHlink"/>
                </a:solidFill>
              </a:rPr>
              <a:t>lg</a:t>
            </a:r>
            <a:r>
              <a:rPr lang="en-US" sz="2400" dirty="0" smtClean="0">
                <a:solidFill>
                  <a:schemeClr val="folHlink"/>
                </a:solidFill>
              </a:rPr>
              <a:t> n</a:t>
            </a:r>
            <a:r>
              <a:rPr lang="en-US" sz="2400" dirty="0" smtClean="0"/>
              <a:t> bit RAM model, an index of size </a:t>
            </a:r>
            <a:r>
              <a:rPr lang="el-GR" sz="2400" dirty="0" smtClean="0">
                <a:solidFill>
                  <a:schemeClr val="accent2"/>
                </a:solidFill>
                <a:sym typeface="Symbol" pitchFamily="18" charset="2"/>
              </a:rPr>
              <a:t></a:t>
            </a:r>
            <a:r>
              <a:rPr lang="en-US" sz="2400" dirty="0" smtClean="0">
                <a:solidFill>
                  <a:schemeClr val="accent2"/>
                </a:solidFill>
              </a:rPr>
              <a:t>(n </a:t>
            </a:r>
            <a:r>
              <a:rPr lang="en-US" sz="2400" dirty="0" err="1" smtClean="0">
                <a:solidFill>
                  <a:schemeClr val="accent2"/>
                </a:solidFill>
              </a:rPr>
              <a:t>lglg</a:t>
            </a:r>
            <a:r>
              <a:rPr lang="en-US" sz="2400" dirty="0" smtClean="0">
                <a:solidFill>
                  <a:schemeClr val="accent2"/>
                </a:solidFill>
              </a:rPr>
              <a:t> n/ </a:t>
            </a:r>
            <a:r>
              <a:rPr lang="en-US" sz="2400" dirty="0" err="1" smtClean="0">
                <a:solidFill>
                  <a:schemeClr val="accent2"/>
                </a:solidFill>
              </a:rPr>
              <a:t>lg</a:t>
            </a:r>
            <a:r>
              <a:rPr lang="en-US" sz="2400" dirty="0" smtClean="0">
                <a:solidFill>
                  <a:schemeClr val="accent2"/>
                </a:solidFill>
              </a:rPr>
              <a:t> n)</a:t>
            </a:r>
            <a:r>
              <a:rPr lang="en-US" sz="2400" dirty="0" smtClean="0"/>
              <a:t> is necessary and sufficient to perform the rank and the select operations in </a:t>
            </a:r>
            <a:r>
              <a:rPr lang="en-US" sz="2400" dirty="0" smtClean="0">
                <a:solidFill>
                  <a:srgbClr val="FF0000"/>
                </a:solidFill>
              </a:rPr>
              <a:t>O(</a:t>
            </a:r>
            <a:r>
              <a:rPr lang="en-US" sz="2400" dirty="0" err="1" smtClean="0">
                <a:solidFill>
                  <a:srgbClr val="FF0000"/>
                </a:solidFill>
              </a:rPr>
              <a:t>lg</a:t>
            </a:r>
            <a:r>
              <a:rPr lang="en-US" sz="2400" dirty="0" smtClean="0">
                <a:solidFill>
                  <a:srgbClr val="FF0000"/>
                </a:solidFill>
              </a:rPr>
              <a:t> n)</a:t>
            </a:r>
            <a:r>
              <a:rPr lang="en-US" sz="2400" dirty="0" smtClean="0"/>
              <a:t> bit probes, so in) </a:t>
            </a:r>
            <a:r>
              <a:rPr lang="en-US" sz="2400" dirty="0" smtClean="0">
                <a:solidFill>
                  <a:srgbClr val="FF0000"/>
                </a:solidFill>
              </a:rPr>
              <a:t>O(1) </a:t>
            </a:r>
            <a:r>
              <a:rPr lang="en-US" sz="2400" dirty="0" smtClean="0"/>
              <a:t>time.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FADDC10-03BF-40C6-970C-B3596B48062B}" type="slidenum">
              <a:rPr lang="en-CA" smtClean="0"/>
              <a:pPr eaLnBrk="1" hangingPunct="1"/>
              <a:t>21</a:t>
            </a:fld>
            <a:endParaRPr lang="en-CA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810500" cy="4289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7BD03"/>
                </a:solidFill>
              </a:rPr>
              <a:t>Planar Graphs</a:t>
            </a:r>
            <a:r>
              <a:rPr lang="en-US" smtClean="0"/>
              <a:t> </a:t>
            </a:r>
            <a:r>
              <a:rPr lang="en-US" smtClean="0">
                <a:solidFill>
                  <a:schemeClr val="folHlink"/>
                </a:solidFill>
              </a:rPr>
              <a:t>(Jacobson; Lu et al; Barbay et al)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AE00"/>
                </a:solidFill>
              </a:rPr>
              <a:t>Subset of [n] (Brodnik &amp; M)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AE00"/>
                </a:solidFill>
              </a:rPr>
              <a:t>Permutations</a:t>
            </a:r>
            <a:r>
              <a:rPr lang="en-US" sz="3200" smtClean="0">
                <a:solidFill>
                  <a:schemeClr val="folHlink"/>
                </a:solidFill>
              </a:rPr>
              <a:t> [n]</a:t>
            </a:r>
            <a:r>
              <a:rPr lang="en-US" sz="3200" smtClean="0">
                <a:solidFill>
                  <a:schemeClr val="folHlink"/>
                </a:solidFill>
                <a:cs typeface="Times New Roman" pitchFamily="18" charset="0"/>
              </a:rPr>
              <a:t>→</a:t>
            </a:r>
            <a:r>
              <a:rPr lang="en-US" sz="3200" smtClean="0">
                <a:solidFill>
                  <a:schemeClr val="folHlink"/>
                </a:solidFill>
              </a:rPr>
              <a:t> [n]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Or more generally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AE00"/>
                </a:solidFill>
              </a:rPr>
              <a:t>	Functions</a:t>
            </a:r>
            <a:r>
              <a:rPr lang="en-US" smtClean="0">
                <a:solidFill>
                  <a:schemeClr val="folHlink"/>
                </a:solidFill>
              </a:rPr>
              <a:t> [n] 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→</a:t>
            </a:r>
            <a:r>
              <a:rPr lang="en-US" smtClean="0">
                <a:solidFill>
                  <a:schemeClr val="folHlink"/>
                </a:solidFill>
              </a:rPr>
              <a:t> [n] </a:t>
            </a:r>
            <a:r>
              <a:rPr lang="en-US" sz="2000" smtClean="0"/>
              <a:t>But what operations?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Clearly </a:t>
            </a:r>
            <a:r>
              <a:rPr lang="el-GR" smtClean="0">
                <a:solidFill>
                  <a:schemeClr val="folHlink"/>
                </a:solidFill>
                <a:cs typeface="Times New Roman" pitchFamily="18" charset="0"/>
              </a:rPr>
              <a:t>π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(i),</a:t>
            </a:r>
            <a:r>
              <a:rPr lang="en-US" smtClean="0">
                <a:cs typeface="Times New Roman" pitchFamily="18" charset="0"/>
              </a:rPr>
              <a:t> but also </a:t>
            </a:r>
            <a:r>
              <a:rPr lang="el-GR" smtClean="0">
                <a:solidFill>
                  <a:schemeClr val="folHlink"/>
                </a:solidFill>
                <a:cs typeface="Times New Roman" pitchFamily="18" charset="0"/>
              </a:rPr>
              <a:t>π</a:t>
            </a:r>
            <a:r>
              <a:rPr lang="en-US" sz="900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n-US" baseline="30000" smtClean="0">
                <a:solidFill>
                  <a:schemeClr val="folHlink"/>
                </a:solidFill>
                <a:cs typeface="Times New Roman" pitchFamily="18" charset="0"/>
              </a:rPr>
              <a:t>-1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(i)</a:t>
            </a:r>
            <a:r>
              <a:rPr lang="en-US" smtClean="0">
                <a:cs typeface="Times New Roman" pitchFamily="18" charset="0"/>
              </a:rPr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And then </a:t>
            </a:r>
            <a:r>
              <a:rPr lang="el-GR" smtClean="0">
                <a:solidFill>
                  <a:schemeClr val="folHlink"/>
                </a:solidFill>
                <a:cs typeface="Times New Roman" pitchFamily="18" charset="0"/>
              </a:rPr>
              <a:t>π</a:t>
            </a:r>
            <a:r>
              <a:rPr lang="en-US" sz="900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n-US" baseline="30000" smtClean="0">
                <a:solidFill>
                  <a:schemeClr val="folHlink"/>
                </a:solidFill>
                <a:cs typeface="Times New Roman" pitchFamily="18" charset="0"/>
              </a:rPr>
              <a:t>k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(i) </a:t>
            </a:r>
            <a:r>
              <a:rPr lang="en-US" smtClean="0">
                <a:cs typeface="Times New Roman" pitchFamily="18" charset="0"/>
              </a:rPr>
              <a:t>and 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l-GR" smtClean="0">
                <a:solidFill>
                  <a:schemeClr val="folHlink"/>
                </a:solidFill>
                <a:cs typeface="Times New Roman" pitchFamily="18" charset="0"/>
              </a:rPr>
              <a:t>π</a:t>
            </a:r>
            <a:r>
              <a:rPr lang="en-US" sz="900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n-US" baseline="30000" smtClean="0">
                <a:solidFill>
                  <a:schemeClr val="folHlink"/>
                </a:solidFill>
                <a:cs typeface="Times New Roman" pitchFamily="18" charset="0"/>
              </a:rPr>
              <a:t>-k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(i)</a:t>
            </a:r>
          </a:p>
        </p:txBody>
      </p:sp>
      <p:sp useBgFill="1"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331075" cy="863600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Other Combinatorial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Data Types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solidFill>
                  <a:srgbClr val="00AE00"/>
                </a:solidFill>
              </a:rPr>
              <a:t>Suffix Arrays </a:t>
            </a:r>
            <a:r>
              <a:rPr lang="en-US" dirty="0" smtClean="0"/>
              <a:t>(special permutations; references to positions in text sorted lexicographically) in linear space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00AE00"/>
                </a:solidFill>
              </a:rPr>
              <a:t>Arbitrary Graphs </a:t>
            </a:r>
            <a:r>
              <a:rPr lang="en-US" dirty="0" smtClean="0"/>
              <a:t>(</a:t>
            </a:r>
            <a:r>
              <a:rPr lang="en-US" dirty="0" err="1" smtClean="0"/>
              <a:t>Farzan</a:t>
            </a:r>
            <a:r>
              <a:rPr lang="en-US" dirty="0" smtClean="0"/>
              <a:t> &amp; M)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00AE00"/>
                </a:solidFill>
              </a:rPr>
              <a:t>“Arbitrary” Classes of Trees </a:t>
            </a:r>
            <a:r>
              <a:rPr lang="en-US" dirty="0" smtClean="0"/>
              <a:t>(</a:t>
            </a:r>
            <a:r>
              <a:rPr lang="en-US" dirty="0" err="1" smtClean="0"/>
              <a:t>Farzan</a:t>
            </a:r>
            <a:r>
              <a:rPr lang="en-US" dirty="0" smtClean="0"/>
              <a:t> &amp; M)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00AE00"/>
                </a:solidFill>
              </a:rPr>
              <a:t>Partial Orders </a:t>
            </a:r>
            <a:r>
              <a:rPr lang="en-US" dirty="0" smtClean="0"/>
              <a:t>(M &amp; Nicholson)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BEB6672-A10E-479B-BEDE-B17237139B31}" type="slidenum">
              <a:rPr lang="en-CA" smtClean="0"/>
              <a:pPr eaLnBrk="1" hangingPunct="1"/>
              <a:t>22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But first … how about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“arbitrary” </a:t>
            </a:r>
            <a:r>
              <a:rPr lang="en-US" dirty="0" smtClean="0"/>
              <a:t>size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Clearly </a:t>
            </a:r>
            <a:r>
              <a:rPr lang="en-US" dirty="0" err="1" smtClean="0">
                <a:solidFill>
                  <a:schemeClr val="accent6"/>
                </a:solidFill>
              </a:rPr>
              <a:t>lg</a:t>
            </a:r>
            <a:r>
              <a:rPr lang="en-US" dirty="0" smtClean="0">
                <a:solidFill>
                  <a:schemeClr val="accent6"/>
                </a:solidFill>
              </a:rPr>
              <a:t> n</a:t>
            </a:r>
            <a:r>
              <a:rPr lang="en-US" dirty="0" smtClean="0"/>
              <a:t> bits … if we take </a:t>
            </a:r>
            <a:r>
              <a:rPr lang="en-US" dirty="0" smtClean="0">
                <a:solidFill>
                  <a:schemeClr val="accent6"/>
                </a:solidFill>
              </a:rPr>
              <a:t>n</a:t>
            </a:r>
            <a:r>
              <a:rPr lang="en-US" dirty="0" smtClean="0"/>
              <a:t> as an </a:t>
            </a:r>
            <a:r>
              <a:rPr lang="en-US" dirty="0" smtClean="0">
                <a:solidFill>
                  <a:srgbClr val="316501"/>
                </a:solidFill>
              </a:rPr>
              <a:t>upper bound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/>
              <a:t>But what if we have </a:t>
            </a:r>
            <a:r>
              <a:rPr lang="en-US" dirty="0" smtClean="0">
                <a:solidFill>
                  <a:srgbClr val="0070C0"/>
                </a:solidFill>
              </a:rPr>
              <a:t>“no idea”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Elias:</a:t>
            </a:r>
            <a:r>
              <a:rPr lang="en-US" dirty="0" smtClean="0"/>
              <a:t> </a:t>
            </a:r>
            <a:r>
              <a:rPr lang="en-US" sz="2400" dirty="0" err="1" smtClean="0">
                <a:solidFill>
                  <a:srgbClr val="316501"/>
                </a:solidFill>
              </a:rPr>
              <a:t>lglg</a:t>
            </a:r>
            <a:r>
              <a:rPr lang="en-US" sz="2400" dirty="0" smtClean="0">
                <a:solidFill>
                  <a:srgbClr val="316501"/>
                </a:solidFill>
              </a:rPr>
              <a:t> n 0’s, </a:t>
            </a:r>
            <a:r>
              <a:rPr lang="en-US" sz="2400" dirty="0" err="1" smtClean="0">
                <a:solidFill>
                  <a:srgbClr val="316501"/>
                </a:solidFill>
              </a:rPr>
              <a:t>lg</a:t>
            </a:r>
            <a:r>
              <a:rPr lang="en-US" sz="2400" dirty="0" smtClean="0">
                <a:solidFill>
                  <a:srgbClr val="316501"/>
                </a:solidFill>
              </a:rPr>
              <a:t> n in </a:t>
            </a:r>
            <a:r>
              <a:rPr lang="en-US" sz="2400" dirty="0" err="1" smtClean="0">
                <a:solidFill>
                  <a:srgbClr val="316501"/>
                </a:solidFill>
              </a:rPr>
              <a:t>lglg</a:t>
            </a:r>
            <a:r>
              <a:rPr lang="en-US" sz="2400" dirty="0" smtClean="0">
                <a:solidFill>
                  <a:srgbClr val="316501"/>
                </a:solidFill>
              </a:rPr>
              <a:t> n bits, n in </a:t>
            </a:r>
            <a:r>
              <a:rPr lang="en-US" sz="2400" dirty="0" err="1" smtClean="0">
                <a:solidFill>
                  <a:srgbClr val="316501"/>
                </a:solidFill>
              </a:rPr>
              <a:t>lg</a:t>
            </a:r>
            <a:r>
              <a:rPr lang="en-US" sz="2400" dirty="0" smtClean="0">
                <a:solidFill>
                  <a:srgbClr val="316501"/>
                </a:solidFill>
              </a:rPr>
              <a:t> n bits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>
              <a:solidFill>
                <a:srgbClr val="316501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316501"/>
                </a:solidFill>
              </a:rPr>
              <a:t>Can we do better?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7030A0"/>
                </a:solidFill>
              </a:rPr>
              <a:t>A useful trick in many representations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>
              <a:solidFill>
                <a:srgbClr val="316501"/>
              </a:solidFill>
            </a:endParaRP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164C21B-8A41-4F09-A88A-9583CCF0769C}" type="slidenum">
              <a:rPr lang="en-CA" smtClean="0"/>
              <a:pPr eaLnBrk="1" hangingPunct="1"/>
              <a:t>23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over n elements [m]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Brodnik &amp; M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>
                        <a:lumMod val="50000"/>
                      </a:schemeClr>
                    </a:solidFill>
                  </a:rPr>
                  <a:t>	</a:t>
                </a:r>
                <a:r>
                  <a:rPr lang="en-US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Fredman</a:t>
                </a:r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, </a:t>
                </a:r>
                <a:r>
                  <a:rPr lang="en-US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Komlós</a:t>
                </a:r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 &amp; </a:t>
                </a:r>
                <a:r>
                  <a:rPr lang="en-US" dirty="0" err="1" smtClean="0">
                    <a:solidFill>
                      <a:schemeClr val="bg2">
                        <a:lumMod val="50000"/>
                      </a:schemeClr>
                    </a:solidFill>
                  </a:rPr>
                  <a:t>Szemerédi</a:t>
                </a:r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 (FKS)</a:t>
                </a:r>
              </a:p>
              <a:p>
                <a:pPr marL="0" indent="0">
                  <a:buNone/>
                </a:pPr>
                <a:r>
                  <a:rPr lang="en-US" dirty="0" smtClean="0"/>
                  <a:t>	Hashing gives constant search using 	“keys” plus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n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lg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m + o() </a:t>
                </a:r>
                <a:r>
                  <a:rPr lang="en-US" dirty="0" smtClean="0"/>
                  <a:t>bits</a:t>
                </a:r>
              </a:p>
              <a:p>
                <a:pPr marL="0" indent="0">
                  <a:buNone/>
                </a:pPr>
                <a:r>
                  <a:rPr lang="en-US" dirty="0" smtClean="0"/>
                  <a:t>B&amp;M approach: Information theory lower bound is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lg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Spare</a:t>
                </a:r>
                <a:r>
                  <a:rPr lang="en-US" dirty="0" smtClean="0"/>
                  <a:t> and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dense </a:t>
                </a:r>
                <a:r>
                  <a:rPr lang="en-US" dirty="0" smtClean="0"/>
                  <a:t>cases</a:t>
                </a:r>
              </a:p>
              <a:p>
                <a:pPr marL="0" indent="0">
                  <a:buNone/>
                </a:pPr>
                <a:r>
                  <a:rPr lang="en-US" i="1" dirty="0" smtClean="0">
                    <a:solidFill>
                      <a:srgbClr val="7030A0"/>
                    </a:solidFill>
                  </a:rPr>
                  <a:t>Sparse</a:t>
                </a:r>
                <a:r>
                  <a:rPr lang="en-US" dirty="0" smtClean="0"/>
                  <a:t>: </a:t>
                </a:r>
                <a:r>
                  <a:rPr lang="en-US" sz="2400" dirty="0" smtClean="0"/>
                  <a:t>can afford n bits as initial index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… several cases for sparse and for dense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6" b="-4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Summer School '13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C466A-930C-48F5-AF24-F331012D3A42}" type="slidenum">
              <a:rPr lang="en-CA" smtClean="0"/>
              <a:pPr>
                <a:defRPr/>
              </a:pPr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29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Trees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7030A0"/>
                    </a:solidFill>
                  </a:rPr>
                  <a:t>“Two” </a:t>
                </a:r>
                <a:r>
                  <a:rPr lang="en-US" dirty="0" smtClean="0"/>
                  <a:t>types of trees …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ordinal</a:t>
                </a:r>
                <a:r>
                  <a:rPr lang="en-US" dirty="0" smtClean="0"/>
                  <a:t> and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cardinal</a:t>
                </a:r>
              </a:p>
              <a:p>
                <a:pPr marL="0" indent="0">
                  <a:buNone/>
                </a:pPr>
                <a:r>
                  <a:rPr lang="en-US" dirty="0" smtClean="0"/>
                  <a:t>i.e.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3</a:t>
                </a:r>
                <a:r>
                  <a:rPr lang="en-US" baseline="30000" dirty="0" smtClean="0"/>
                  <a:t>rd</a:t>
                </a:r>
                <a:r>
                  <a:rPr lang="en-US" dirty="0" smtClean="0"/>
                  <a:t> versus 1,2,3	</a:t>
                </a: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Cardinal trees:       </a:t>
                </a:r>
                <a:r>
                  <a:rPr lang="en-US" dirty="0" smtClean="0"/>
                  <a:t>e.g. Binary trees are cardinal trees of degree 2, each location “taken or not”. Number of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-</a:t>
                </a:r>
                <a:r>
                  <a:rPr lang="en-US" dirty="0" err="1" smtClean="0"/>
                  <a:t>ary</a:t>
                </a:r>
                <a:r>
                  <a:rPr lang="en-US" dirty="0" smtClean="0"/>
                  <a:t> trees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𝐶</m:t>
                    </m:r>
                    <m:sSubSup>
                      <m:sSubSupPr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Sup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</m:m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/(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𝑘𝑛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+1)</m:t>
                        </m:r>
                      </m:e>
                      <m:sub/>
                      <m: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 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So ITLB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≈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𝑘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2"/>
                        </a:solidFill>
                        <a:latin typeface="Cambria Math"/>
                      </a:rPr>
                      <m:t>lg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⁡(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𝑘</m:t>
                    </m:r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/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dirty="0" smtClean="0"/>
                  <a:t>bits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Summer School '13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C466A-930C-48F5-AF24-F331012D3A42}" type="slidenum">
              <a:rPr lang="en-CA" smtClean="0"/>
              <a:pPr>
                <a:defRPr/>
              </a:pPr>
              <a:t>25</a:t>
            </a:fld>
            <a:endParaRPr lang="en-CA"/>
          </a:p>
        </p:txBody>
      </p:sp>
      <p:pic>
        <p:nvPicPr>
          <p:cNvPr id="6" name="Picture 5" descr="C:\Documents and Settings\imunro\Desktop\cardin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136207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7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Ordinal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Children </a:t>
            </a:r>
            <a:r>
              <a:rPr lang="en-US" dirty="0" smtClean="0">
                <a:solidFill>
                  <a:srgbClr val="C00000"/>
                </a:solidFill>
              </a:rPr>
              <a:t>ordered</a:t>
            </a:r>
            <a:r>
              <a:rPr lang="en-US" dirty="0" smtClean="0"/>
              <a:t>, no bound on number of children,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baseline="30000" dirty="0" err="1" smtClean="0">
                <a:solidFill>
                  <a:srgbClr val="C00000"/>
                </a:solidFill>
              </a:rPr>
              <a:t>th</a:t>
            </a:r>
            <a:r>
              <a:rPr lang="en-US" dirty="0" smtClean="0">
                <a:solidFill>
                  <a:srgbClr val="C00000"/>
                </a:solidFill>
              </a:rPr>
              <a:t> cannot exist without i-1</a:t>
            </a:r>
            <a:r>
              <a:rPr lang="en-US" baseline="30000" dirty="0" smtClean="0">
                <a:solidFill>
                  <a:srgbClr val="C00000"/>
                </a:solidFill>
              </a:rPr>
              <a:t>st</a:t>
            </a:r>
          </a:p>
          <a:p>
            <a:pPr marL="0" indent="0">
              <a:buNone/>
            </a:pPr>
            <a:r>
              <a:rPr lang="en-US" dirty="0" smtClean="0"/>
              <a:t>These correspond to balanced parentheses expressions, Catalan number of forests on n nodes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316501"/>
                </a:solidFill>
              </a:rPr>
              <a:t>A variety of representations …..</a:t>
            </a:r>
          </a:p>
          <a:p>
            <a:pPr marL="0" indent="0">
              <a:buNone/>
            </a:pPr>
            <a:endParaRPr lang="en-US" dirty="0">
              <a:solidFill>
                <a:srgbClr val="31650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Summer School '13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C466A-930C-48F5-AF24-F331012D3A42}" type="slidenum">
              <a:rPr lang="en-CA" smtClean="0"/>
              <a:pPr>
                <a:defRPr/>
              </a:pPr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31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But first we need:</a:t>
            </a:r>
            <a:br>
              <a:rPr lang="en-CA" dirty="0" smtClean="0"/>
            </a:br>
            <a:r>
              <a:rPr lang="en-CA" dirty="0" err="1" smtClean="0"/>
              <a:t>Indexable</a:t>
            </a:r>
            <a:r>
              <a:rPr lang="en-CA" dirty="0" smtClean="0"/>
              <a:t> Dictionaries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67544" y="1556792"/>
            <a:ext cx="8229600" cy="4530725"/>
          </a:xfrm>
          <a:blipFill rotWithShape="1">
            <a:blip r:embed="rId2"/>
            <a:stretch>
              <a:fillRect l="-1556"/>
            </a:stretch>
          </a:blipFill>
          <a:extLst/>
        </p:spPr>
        <p:txBody>
          <a:bodyPr/>
          <a:lstStyle/>
          <a:p>
            <a:r>
              <a:rPr lang="en-CA">
                <a:noFill/>
              </a:rPr>
              <a:t> </a:t>
            </a: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BB7B5C3-DFC9-48E6-A1C4-FCBB8A9CCC87}" type="slidenum">
              <a:rPr lang="en-CA" smtClean="0"/>
              <a:pPr eaLnBrk="1" hangingPunct="1"/>
              <a:t>27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Trees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CA" smtClean="0"/>
              <a:t>Key rule … nodes numbered 1 to n, but data structure gets to choose “names” of nodes</a:t>
            </a:r>
          </a:p>
          <a:p>
            <a:pPr marL="0" indent="0">
              <a:buFont typeface="Wingdings" pitchFamily="2" charset="2"/>
              <a:buNone/>
            </a:pPr>
            <a:r>
              <a:rPr lang="en-CA" smtClean="0"/>
              <a:t>Would like ordinal operations:</a:t>
            </a:r>
          </a:p>
          <a:p>
            <a:pPr marL="0" indent="0">
              <a:buFont typeface="Wingdings" pitchFamily="2" charset="2"/>
              <a:buNone/>
            </a:pPr>
            <a:r>
              <a:rPr lang="en-CA" smtClean="0"/>
              <a:t>parent, i</a:t>
            </a:r>
            <a:r>
              <a:rPr lang="en-CA" baseline="30000" smtClean="0"/>
              <a:t>th</a:t>
            </a:r>
            <a:r>
              <a:rPr lang="en-CA" smtClean="0"/>
              <a:t> child, degree, subtree size</a:t>
            </a:r>
          </a:p>
          <a:p>
            <a:pPr marL="0" indent="0">
              <a:buFont typeface="Wingdings" pitchFamily="2" charset="2"/>
              <a:buNone/>
            </a:pPr>
            <a:r>
              <a:rPr lang="en-CA" smtClean="0"/>
              <a:t>Plus child i for cardinal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BBC562E-68B1-4350-B813-EF5B2146789F}" type="slidenum">
              <a:rPr lang="en-CA" smtClean="0"/>
              <a:pPr eaLnBrk="1" hangingPunct="1"/>
              <a:t>28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Ordinals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CA" dirty="0" smtClean="0"/>
              <a:t>Many orderings: </a:t>
            </a:r>
            <a:r>
              <a:rPr lang="en-CA" dirty="0" err="1" smtClean="0">
                <a:solidFill>
                  <a:schemeClr val="accent6"/>
                </a:solidFill>
              </a:rPr>
              <a:t>L</a:t>
            </a:r>
            <a:r>
              <a:rPr lang="en-CA" sz="2000" dirty="0" err="1" smtClean="0"/>
              <a:t>evel</a:t>
            </a:r>
            <a:r>
              <a:rPr lang="en-CA" dirty="0" err="1" smtClean="0">
                <a:solidFill>
                  <a:schemeClr val="accent6"/>
                </a:solidFill>
              </a:rPr>
              <a:t>O</a:t>
            </a:r>
            <a:r>
              <a:rPr lang="en-CA" sz="2000" dirty="0" err="1" smtClean="0"/>
              <a:t>rder</a:t>
            </a:r>
            <a:r>
              <a:rPr lang="en-CA" dirty="0" err="1" smtClean="0">
                <a:solidFill>
                  <a:schemeClr val="accent6"/>
                </a:solidFill>
              </a:rPr>
              <a:t>U</a:t>
            </a:r>
            <a:r>
              <a:rPr lang="en-CA" sz="2000" dirty="0" err="1" smtClean="0"/>
              <a:t>nary</a:t>
            </a:r>
            <a:r>
              <a:rPr lang="en-CA" dirty="0" err="1" smtClean="0">
                <a:solidFill>
                  <a:schemeClr val="accent6"/>
                </a:solidFill>
              </a:rPr>
              <a:t>D</a:t>
            </a:r>
            <a:r>
              <a:rPr lang="en-CA" sz="2000" dirty="0" err="1" smtClean="0"/>
              <a:t>egree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sz="2000" dirty="0" err="1" smtClean="0"/>
              <a:t>equence</a:t>
            </a:r>
            <a:endParaRPr lang="en-CA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 smtClean="0"/>
              <a:t>Node: d 1’s (child birth announcements)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 smtClean="0"/>
              <a:t>	then a 0 (death of the node)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 smtClean="0"/>
              <a:t>Write in level order: root has a “1 in the sky”, then birth order = death order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CA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/>
              <a:t>G</a:t>
            </a:r>
            <a:r>
              <a:rPr lang="en-CA" dirty="0" smtClean="0"/>
              <a:t>ives O(1) time for parent, </a:t>
            </a:r>
            <a:r>
              <a:rPr lang="en-CA" dirty="0" err="1" smtClean="0"/>
              <a:t>i</a:t>
            </a:r>
            <a:r>
              <a:rPr lang="en-CA" baseline="30000" dirty="0" err="1" smtClean="0"/>
              <a:t>th</a:t>
            </a:r>
            <a:r>
              <a:rPr lang="en-CA" dirty="0" smtClean="0"/>
              <a:t> child, degree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CA" dirty="0" smtClean="0"/>
              <a:t>Balanced </a:t>
            </a:r>
            <a:r>
              <a:rPr lang="en-CA" dirty="0" err="1" smtClean="0"/>
              <a:t>parens</a:t>
            </a:r>
            <a:r>
              <a:rPr lang="en-CA" dirty="0" smtClean="0"/>
              <a:t> gives others, DFUDS … all</a:t>
            </a:r>
            <a:endParaRPr lang="en-CA" dirty="0"/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FAA3306-550C-4A4C-B570-E03E66310CF2}" type="slidenum">
              <a:rPr lang="en-CA" smtClean="0"/>
              <a:pPr eaLnBrk="1" hangingPunct="1"/>
              <a:t>29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367CF7C-B97F-4E61-9AA2-3B532D7A796F}" type="slidenum">
              <a:rPr lang="en-CA" smtClean="0"/>
              <a:pPr eaLnBrk="1" hangingPunct="1"/>
              <a:t>3</a:t>
            </a:fld>
            <a:endParaRPr lang="en-CA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Representation of a combinatorial object:</a:t>
            </a:r>
          </a:p>
          <a:p>
            <a:pPr eaLnBrk="1" hangingPunct="1">
              <a:buFont typeface="Wingdings" pitchFamily="2" charset="2"/>
              <a:buNone/>
            </a:pPr>
            <a:endParaRPr lang="en-CA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 Space requirement</a:t>
            </a:r>
            <a:r>
              <a:rPr lang="en-CA" smtClean="0"/>
              <a:t> of representation </a:t>
            </a:r>
            <a:r>
              <a:rPr lang="en-CA" smtClean="0">
                <a:solidFill>
                  <a:srgbClr val="7030A0"/>
                </a:solidFill>
              </a:rPr>
              <a:t>“close to”</a:t>
            </a:r>
            <a:r>
              <a:rPr lang="en-CA" smtClean="0"/>
              <a:t> information theoretic lower bound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/>
              <a:t>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mtClean="0">
                <a:solidFill>
                  <a:schemeClr val="accent2"/>
                </a:solidFill>
              </a:rPr>
              <a:t>Time for operations</a:t>
            </a:r>
            <a:r>
              <a:rPr lang="en-CA" smtClean="0"/>
              <a:t> required of the data type comparable to that of representation without such space constraints (</a:t>
            </a:r>
            <a:r>
              <a:rPr lang="en-CA" smtClean="0">
                <a:solidFill>
                  <a:schemeClr val="tx2"/>
                </a:solidFill>
              </a:rPr>
              <a:t>O(1)</a:t>
            </a:r>
            <a:r>
              <a:rPr lang="en-CA" smtClean="0"/>
              <a:t>)</a:t>
            </a:r>
          </a:p>
        </p:txBody>
      </p:sp>
      <p:sp useBgFill="1">
        <p:nvSpPr>
          <p:cNvPr id="5125" name="Rectangle 4"/>
          <p:cNvSpPr>
            <a:spLocks noChangeArrowheads="1"/>
          </p:cNvSpPr>
          <p:nvPr/>
        </p:nvSpPr>
        <p:spPr bwMode="auto">
          <a:xfrm>
            <a:off x="755650" y="333375"/>
            <a:ext cx="7704138" cy="719138"/>
          </a:xfrm>
          <a:prstGeom prst="rect">
            <a:avLst/>
          </a:prstGeom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/>
          <a:lstStyle/>
          <a:p>
            <a:pPr algn="ctr"/>
            <a:r>
              <a:rPr lang="en-US" sz="4400">
                <a:solidFill>
                  <a:schemeClr val="accent2"/>
                </a:solidFill>
                <a:latin typeface="Garamond" pitchFamily="18" charset="0"/>
              </a:rPr>
              <a:t>Succinct Data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 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481" t="-1346"/>
            </a:stretch>
          </a:blipFill>
          <a:extLst/>
        </p:spPr>
        <p:txBody>
          <a:bodyPr/>
          <a:lstStyle/>
          <a:p>
            <a:r>
              <a:rPr lang="en-CA">
                <a:noFill/>
              </a:rPr>
              <a:t> 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7BDEE62-D5A4-4CAF-9A1A-ACC0EBEBF693}" type="slidenum">
              <a:rPr lang="en-CA" smtClean="0"/>
              <a:pPr eaLnBrk="1" hangingPunct="1"/>
              <a:t>30</a:t>
            </a:fld>
            <a:endParaRPr lang="en-CA" smtClean="0"/>
          </a:p>
        </p:txBody>
      </p:sp>
      <p:pic>
        <p:nvPicPr>
          <p:cNvPr id="8" name="Picture 6" descr="C:\Documents and Settings\imunro\Desktop\cardin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2552"/>
            <a:ext cx="136207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            approach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481" t="-1346"/>
            </a:stretch>
          </a:blipFill>
          <a:extLst/>
        </p:spPr>
        <p:txBody>
          <a:bodyPr/>
          <a:lstStyle/>
          <a:p>
            <a:r>
              <a:rPr lang="en-CA" dirty="0">
                <a:noFill/>
              </a:rPr>
              <a:t> 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E61B4E3-2F58-4C27-9360-B1D4390263C4}" type="slidenum">
              <a:rPr lang="en-CA" smtClean="0"/>
              <a:pPr eaLnBrk="1" hangingPunct="1"/>
              <a:t>31</a:t>
            </a:fld>
            <a:endParaRPr lang="en-CA" smtClean="0"/>
          </a:p>
        </p:txBody>
      </p:sp>
      <p:pic>
        <p:nvPicPr>
          <p:cNvPr id="7" name="Picture 8" descr="http://religiousfreaks.com/UserFiles/Image/george.carlin.cardinal.gli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-28143"/>
            <a:ext cx="1581150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More on Trees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CA" sz="2400" dirty="0" smtClean="0">
                <a:solidFill>
                  <a:srgbClr val="FF0000"/>
                </a:solidFill>
              </a:rPr>
              <a:t>Dynamic trees: </a:t>
            </a:r>
            <a:r>
              <a:rPr lang="en-CA" sz="2400" dirty="0" smtClean="0"/>
              <a:t>Tough going, mainly memory management</a:t>
            </a:r>
          </a:p>
          <a:p>
            <a:pPr marL="0" indent="0">
              <a:buFont typeface="Wingdings" pitchFamily="2" charset="2"/>
              <a:buNone/>
            </a:pPr>
            <a:r>
              <a:rPr lang="en-CA" sz="2400" dirty="0" smtClean="0">
                <a:solidFill>
                  <a:schemeClr val="accent1">
                    <a:lumMod val="50000"/>
                  </a:schemeClr>
                </a:solidFill>
              </a:rPr>
              <a:t>M, Storm and Raman and Raman, Raman &amp; </a:t>
            </a:r>
            <a:r>
              <a:rPr lang="en-CA" sz="2400" dirty="0" err="1" smtClean="0">
                <a:solidFill>
                  <a:schemeClr val="accent1">
                    <a:lumMod val="50000"/>
                  </a:schemeClr>
                </a:solidFill>
              </a:rPr>
              <a:t>Rao</a:t>
            </a:r>
            <a:endParaRPr lang="en-CA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CA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CA" sz="2400" dirty="0" smtClean="0">
                <a:solidFill>
                  <a:srgbClr val="FF0000"/>
                </a:solidFill>
              </a:rPr>
              <a:t>Other classes: </a:t>
            </a:r>
            <a:r>
              <a:rPr lang="en-CA" sz="2400" dirty="0" smtClean="0"/>
              <a:t>Decomposition into </a:t>
            </a:r>
            <a:r>
              <a:rPr lang="en-CA" sz="2400" dirty="0" smtClean="0">
                <a:solidFill>
                  <a:srgbClr val="00AE00"/>
                </a:solidFill>
              </a:rPr>
              <a:t>big tree</a:t>
            </a:r>
            <a:r>
              <a:rPr lang="en-CA" sz="2400" dirty="0" smtClean="0"/>
              <a:t> (o(n) nodes); </a:t>
            </a:r>
            <a:r>
              <a:rPr lang="en-CA" sz="2400" dirty="0" err="1" smtClean="0">
                <a:solidFill>
                  <a:srgbClr val="00AE00"/>
                </a:solidFill>
              </a:rPr>
              <a:t>minitrees</a:t>
            </a:r>
            <a:r>
              <a:rPr lang="en-CA" sz="2400" dirty="0" smtClean="0"/>
              <a:t> hanging off (again o(n) in total); and </a:t>
            </a:r>
            <a:r>
              <a:rPr lang="en-CA" sz="2400" dirty="0" err="1" smtClean="0">
                <a:solidFill>
                  <a:srgbClr val="00AE00"/>
                </a:solidFill>
              </a:rPr>
              <a:t>microtrees</a:t>
            </a:r>
            <a:r>
              <a:rPr lang="en-CA" sz="2400" dirty="0" smtClean="0">
                <a:solidFill>
                  <a:srgbClr val="00AE00"/>
                </a:solidFill>
              </a:rPr>
              <a:t> </a:t>
            </a:r>
            <a:r>
              <a:rPr lang="en-CA" sz="2400" dirty="0" smtClean="0"/>
              <a:t>(most nodes here)	</a:t>
            </a:r>
            <a:r>
              <a:rPr lang="en-CA" sz="2400" dirty="0" err="1" smtClean="0"/>
              <a:t>microtrees</a:t>
            </a:r>
            <a:r>
              <a:rPr lang="en-CA" sz="2400" dirty="0" smtClean="0"/>
              <a:t> small enough to be coded in table of size o(n)</a:t>
            </a:r>
          </a:p>
          <a:p>
            <a:pPr marL="0" indent="0">
              <a:buFont typeface="Wingdings" pitchFamily="2" charset="2"/>
              <a:buNone/>
            </a:pPr>
            <a:r>
              <a:rPr lang="en-CA" sz="2400" dirty="0" smtClean="0"/>
              <a:t>If </a:t>
            </a:r>
            <a:r>
              <a:rPr lang="en-CA" sz="2400" dirty="0" err="1" smtClean="0"/>
              <a:t>micotrees</a:t>
            </a:r>
            <a:r>
              <a:rPr lang="en-CA" sz="2400" dirty="0" smtClean="0"/>
              <a:t> have </a:t>
            </a:r>
            <a:r>
              <a:rPr lang="en-CA" sz="2400" dirty="0" smtClean="0">
                <a:solidFill>
                  <a:srgbClr val="00AE00"/>
                </a:solidFill>
              </a:rPr>
              <a:t>“special feature”</a:t>
            </a:r>
            <a:r>
              <a:rPr lang="en-CA" sz="2400" dirty="0" smtClean="0"/>
              <a:t>,</a:t>
            </a:r>
            <a:r>
              <a:rPr lang="en-CA" sz="2400" dirty="0" smtClean="0">
                <a:solidFill>
                  <a:srgbClr val="00AE00"/>
                </a:solidFill>
              </a:rPr>
              <a:t> </a:t>
            </a:r>
            <a:r>
              <a:rPr lang="en-CA" sz="2400" dirty="0" smtClean="0"/>
              <a:t>encoding can be optimal.. Even if you don’t know what that means.</a:t>
            </a:r>
          </a:p>
          <a:p>
            <a:pPr marL="0" indent="0">
              <a:buFont typeface="Wingdings" pitchFamily="2" charset="2"/>
              <a:buNone/>
            </a:pPr>
            <a:r>
              <a:rPr lang="en-CA" sz="24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CA" sz="2400" dirty="0" err="1" smtClean="0">
                <a:solidFill>
                  <a:schemeClr val="accent1">
                    <a:lumMod val="50000"/>
                  </a:schemeClr>
                </a:solidFill>
              </a:rPr>
              <a:t>Farzan</a:t>
            </a:r>
            <a:r>
              <a:rPr lang="en-CA" sz="2400" dirty="0" smtClean="0">
                <a:solidFill>
                  <a:schemeClr val="accent1">
                    <a:lumMod val="50000"/>
                  </a:schemeClr>
                </a:solidFill>
              </a:rPr>
              <a:t> &amp; M)</a:t>
            </a:r>
          </a:p>
        </p:txBody>
      </p:sp>
      <p:sp>
        <p:nvSpPr>
          <p:cNvPr id="337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1C5E7AD-0942-454C-9F46-6DE7698FD47C}" type="slidenum">
              <a:rPr lang="en-CA" smtClean="0"/>
              <a:pPr eaLnBrk="1" hangingPunct="1"/>
              <a:t>32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Permutations and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Permutation </a:t>
            </a:r>
            <a:r>
              <a:rPr lang="el-GR" sz="32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π</a:t>
            </a:r>
            <a:r>
              <a:rPr lang="en-CA" dirty="0" smtClean="0">
                <a:cs typeface="Times New Roman"/>
              </a:rPr>
              <a:t>, write in natural form:</a:t>
            </a:r>
          </a:p>
          <a:p>
            <a:pPr marL="0" indent="0">
              <a:buNone/>
            </a:pPr>
            <a:r>
              <a:rPr lang="en-CA" sz="32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 </a:t>
            </a:r>
            <a:r>
              <a:rPr lang="el-GR" sz="32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π</a:t>
            </a:r>
            <a:r>
              <a:rPr lang="en-CA" dirty="0" smtClean="0">
                <a:solidFill>
                  <a:srgbClr val="00AE00"/>
                </a:solidFill>
                <a:cs typeface="Times New Roman"/>
              </a:rPr>
              <a:t>(</a:t>
            </a:r>
            <a:r>
              <a:rPr lang="en-CA" dirty="0" err="1" smtClean="0">
                <a:solidFill>
                  <a:srgbClr val="00AE00"/>
                </a:solidFill>
                <a:cs typeface="Times New Roman"/>
              </a:rPr>
              <a:t>i</a:t>
            </a:r>
            <a:r>
              <a:rPr lang="en-CA" dirty="0" smtClean="0">
                <a:solidFill>
                  <a:srgbClr val="00AE00"/>
                </a:solidFill>
                <a:cs typeface="Times New Roman"/>
              </a:rPr>
              <a:t>) </a:t>
            </a:r>
            <a:r>
              <a:rPr lang="en-CA" dirty="0" err="1" smtClean="0">
                <a:cs typeface="Times New Roman"/>
              </a:rPr>
              <a:t>i</a:t>
            </a:r>
            <a:r>
              <a:rPr lang="en-CA" dirty="0" smtClean="0">
                <a:cs typeface="Times New Roman"/>
              </a:rPr>
              <a:t> = 1,…n: space </a:t>
            </a:r>
            <a:r>
              <a:rPr lang="en-CA" dirty="0" smtClean="0">
                <a:solidFill>
                  <a:schemeClr val="accent6"/>
                </a:solidFill>
                <a:cs typeface="Times New Roman"/>
              </a:rPr>
              <a:t>n </a:t>
            </a:r>
            <a:r>
              <a:rPr lang="en-CA" dirty="0" err="1" smtClean="0">
                <a:solidFill>
                  <a:schemeClr val="accent6"/>
                </a:solidFill>
                <a:cs typeface="Times New Roman"/>
              </a:rPr>
              <a:t>lg</a:t>
            </a:r>
            <a:r>
              <a:rPr lang="en-CA" dirty="0" smtClean="0">
                <a:solidFill>
                  <a:schemeClr val="accent6"/>
                </a:solidFill>
                <a:cs typeface="Times New Roman"/>
              </a:rPr>
              <a:t> n </a:t>
            </a:r>
            <a:r>
              <a:rPr lang="en-CA" dirty="0" smtClean="0">
                <a:cs typeface="Times New Roman"/>
              </a:rPr>
              <a:t>bits, </a:t>
            </a:r>
            <a:r>
              <a:rPr lang="en-CA" dirty="0" smtClean="0">
                <a:solidFill>
                  <a:srgbClr val="7030A0"/>
                </a:solidFill>
                <a:cs typeface="Times New Roman"/>
              </a:rPr>
              <a:t>good!</a:t>
            </a:r>
          </a:p>
          <a:p>
            <a:pPr marL="0" indent="0">
              <a:buNone/>
            </a:pPr>
            <a:r>
              <a:rPr lang="en-CA" sz="3200" dirty="0" smtClean="0">
                <a:solidFill>
                  <a:srgbClr val="C00000"/>
                </a:solidFill>
                <a:cs typeface="Times New Roman"/>
              </a:rPr>
              <a:t>Great for computing </a:t>
            </a:r>
            <a:r>
              <a:rPr lang="el-GR" sz="3200" dirty="0">
                <a:solidFill>
                  <a:srgbClr val="00AE00"/>
                </a:solidFill>
                <a:latin typeface="Times New Roman"/>
                <a:cs typeface="Times New Roman"/>
              </a:rPr>
              <a:t>π</a:t>
            </a:r>
            <a:r>
              <a:rPr lang="en-CA" sz="3200" dirty="0" smtClean="0">
                <a:solidFill>
                  <a:srgbClr val="C00000"/>
                </a:solidFill>
                <a:cs typeface="Times New Roman"/>
              </a:rPr>
              <a:t>, but how about </a:t>
            </a:r>
            <a:r>
              <a:rPr lang="el-GR" sz="32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π</a:t>
            </a:r>
            <a:r>
              <a:rPr lang="en-CA" sz="3200" baseline="300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-1</a:t>
            </a:r>
            <a:r>
              <a:rPr lang="en-CA" sz="32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 </a:t>
            </a:r>
            <a:r>
              <a:rPr lang="en-CA" dirty="0" smtClean="0">
                <a:cs typeface="Times New Roman"/>
              </a:rPr>
              <a:t>or </a:t>
            </a:r>
            <a:r>
              <a:rPr lang="el-GR" sz="32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π</a:t>
            </a:r>
            <a:r>
              <a:rPr lang="en-CA" sz="3200" baseline="30000" dirty="0" smtClean="0">
                <a:solidFill>
                  <a:srgbClr val="00AE00"/>
                </a:solidFill>
                <a:latin typeface="Times New Roman"/>
                <a:cs typeface="Times New Roman"/>
              </a:rPr>
              <a:t>k</a:t>
            </a:r>
            <a:endParaRPr lang="en-CA" sz="3200" dirty="0" smtClean="0">
              <a:solidFill>
                <a:srgbClr val="00AE00"/>
              </a:solidFill>
              <a:cs typeface="Times New Roman"/>
            </a:endParaRPr>
          </a:p>
          <a:p>
            <a:pPr marL="0" indent="0">
              <a:buNone/>
            </a:pPr>
            <a:endParaRPr lang="en-CA" sz="3200" dirty="0" smtClean="0">
              <a:solidFill>
                <a:srgbClr val="C00000"/>
              </a:solidFill>
              <a:cs typeface="Times New Roman"/>
            </a:endParaRPr>
          </a:p>
          <a:p>
            <a:pPr marL="0" indent="0">
              <a:buNone/>
            </a:pPr>
            <a:r>
              <a:rPr lang="en-CA" sz="3200" dirty="0" smtClean="0">
                <a:solidFill>
                  <a:srgbClr val="C00000"/>
                </a:solidFill>
                <a:cs typeface="Times New Roman"/>
              </a:rPr>
              <a:t>Other option: </a:t>
            </a:r>
            <a:r>
              <a:rPr lang="en-CA" sz="3200" dirty="0" smtClean="0">
                <a:cs typeface="Times New Roman"/>
              </a:rPr>
              <a:t>write in cycles, </a:t>
            </a:r>
            <a:r>
              <a:rPr lang="en-CA" sz="3200" dirty="0" smtClean="0">
                <a:solidFill>
                  <a:srgbClr val="7030A0"/>
                </a:solidFill>
                <a:cs typeface="Times New Roman"/>
              </a:rPr>
              <a:t>mildly worse for space, much worse for any calculations above</a:t>
            </a:r>
          </a:p>
          <a:p>
            <a:pPr marL="0" indent="0">
              <a:buNone/>
            </a:pPr>
            <a:endParaRPr lang="en-CA" sz="3200" dirty="0">
              <a:solidFill>
                <a:srgbClr val="7030A0"/>
              </a:solidFill>
              <a:cs typeface="Times New Roman"/>
            </a:endParaRPr>
          </a:p>
          <a:p>
            <a:pPr marL="0" indent="0">
              <a:buNone/>
            </a:pPr>
            <a:endParaRPr lang="en-CA" sz="3200" dirty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Summer School '13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C466A-930C-48F5-AF24-F331012D3A42}" type="slidenum">
              <a:rPr lang="en-CA" smtClean="0"/>
              <a:pPr>
                <a:defRPr/>
              </a:pPr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80035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1DB9144-B789-4DD2-B7A0-0E0103FF4352}" type="slidenum">
              <a:rPr lang="en-CA" smtClean="0"/>
              <a:pPr eaLnBrk="1" hangingPunct="1"/>
              <a:t>34</a:t>
            </a:fld>
            <a:endParaRPr lang="en-CA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en-US" dirty="0" smtClean="0"/>
              <a:t>Let </a:t>
            </a:r>
            <a:r>
              <a:rPr lang="en-US" dirty="0" smtClean="0">
                <a:solidFill>
                  <a:schemeClr val="folHlink"/>
                </a:solidFill>
              </a:rPr>
              <a:t>P</a:t>
            </a:r>
            <a:r>
              <a:rPr lang="en-US" dirty="0" smtClean="0"/>
              <a:t> be a simple array giving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dirty="0" smtClean="0">
                <a:cs typeface="Times New Roman" pitchFamily="18" charset="0"/>
              </a:rPr>
              <a:t>;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P[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] =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[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]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Also have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B[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]</a:t>
            </a:r>
            <a:r>
              <a:rPr lang="en-US" dirty="0" smtClean="0">
                <a:cs typeface="Times New Roman" pitchFamily="18" charset="0"/>
              </a:rPr>
              <a:t> be a pointer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t</a:t>
            </a:r>
            <a:r>
              <a:rPr lang="en-US" dirty="0" smtClean="0">
                <a:cs typeface="Times New Roman" pitchFamily="18" charset="0"/>
              </a:rPr>
              <a:t> positions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back</a:t>
            </a:r>
            <a:r>
              <a:rPr lang="en-US" dirty="0" smtClean="0">
                <a:cs typeface="Times New Roman" pitchFamily="18" charset="0"/>
              </a:rPr>
              <a:t> in (the cycle of) the permutation;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	B[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]=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solidFill>
                  <a:schemeClr val="folHlink"/>
                </a:solidFill>
                <a:cs typeface="Times New Roman" pitchFamily="18" charset="0"/>
              </a:rPr>
              <a:t>-t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[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]</a:t>
            </a:r>
            <a:r>
              <a:rPr lang="en-US" dirty="0" smtClean="0">
                <a:cs typeface="Times New Roman" pitchFamily="18" charset="0"/>
              </a:rPr>
              <a:t> .. But only define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B</a:t>
            </a:r>
            <a:r>
              <a:rPr lang="en-US" dirty="0" smtClean="0">
                <a:cs typeface="Times New Roman" pitchFamily="18" charset="0"/>
              </a:rPr>
              <a:t> for every 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t</a:t>
            </a:r>
            <a:r>
              <a:rPr lang="en-US" baseline="30000" dirty="0" err="1" smtClean="0">
                <a:cs typeface="Times New Roman" pitchFamily="18" charset="0"/>
              </a:rPr>
              <a:t>th</a:t>
            </a:r>
            <a:r>
              <a:rPr lang="en-US" dirty="0" smtClean="0">
                <a:cs typeface="Times New Roman" pitchFamily="18" charset="0"/>
              </a:rPr>
              <a:t> position in cycle. (t is a constant; ignore cycle length “round-off”)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So array representation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P = [8  4 12  5 13  x  </a:t>
            </a:r>
            <a:r>
              <a:rPr lang="en-US" dirty="0" err="1" smtClean="0">
                <a:cs typeface="Times New Roman" pitchFamily="18" charset="0"/>
              </a:rPr>
              <a:t>x</a:t>
            </a:r>
            <a:r>
              <a:rPr lang="en-US" dirty="0" smtClean="0">
                <a:cs typeface="Times New Roman" pitchFamily="18" charset="0"/>
              </a:rPr>
              <a:t>  3  x 2  x 10 1] </a:t>
            </a: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smtClean="0">
                <a:cs typeface="Times New Roman" pitchFamily="18" charset="0"/>
              </a:rPr>
              <a:t>	          1       2      3       4       5       6     7      8     9   10    11    12    13 </a:t>
            </a:r>
            <a:endParaRPr lang="el-GR" sz="1400" dirty="0" smtClean="0">
              <a:cs typeface="Times New Roman" pitchFamily="18" charset="0"/>
            </a:endParaRPr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1403350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1403350" y="4365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2</a:t>
            </a:r>
          </a:p>
        </p:txBody>
      </p:sp>
      <p:sp>
        <p:nvSpPr>
          <p:cNvPr id="34823" name="Oval 6"/>
          <p:cNvSpPr>
            <a:spLocks noChangeArrowheads="1"/>
          </p:cNvSpPr>
          <p:nvPr/>
        </p:nvSpPr>
        <p:spPr bwMode="auto">
          <a:xfrm>
            <a:off x="2195513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2195513" y="4365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4</a:t>
            </a:r>
          </a:p>
        </p:txBody>
      </p:sp>
      <p:sp>
        <p:nvSpPr>
          <p:cNvPr id="34825" name="Oval 8"/>
          <p:cNvSpPr>
            <a:spLocks noChangeArrowheads="1"/>
          </p:cNvSpPr>
          <p:nvPr/>
        </p:nvSpPr>
        <p:spPr bwMode="auto">
          <a:xfrm>
            <a:off x="2916238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2916238" y="4365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5</a:t>
            </a:r>
          </a:p>
        </p:txBody>
      </p:sp>
      <p:sp>
        <p:nvSpPr>
          <p:cNvPr id="34827" name="Oval 10"/>
          <p:cNvSpPr>
            <a:spLocks noChangeArrowheads="1"/>
          </p:cNvSpPr>
          <p:nvPr/>
        </p:nvSpPr>
        <p:spPr bwMode="auto">
          <a:xfrm>
            <a:off x="3636963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Text Box 11"/>
          <p:cNvSpPr txBox="1">
            <a:spLocks noChangeArrowheads="1"/>
          </p:cNvSpPr>
          <p:nvPr/>
        </p:nvSpPr>
        <p:spPr bwMode="auto">
          <a:xfrm>
            <a:off x="3563938" y="4365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13</a:t>
            </a:r>
          </a:p>
        </p:txBody>
      </p:sp>
      <p:sp>
        <p:nvSpPr>
          <p:cNvPr id="34829" name="Oval 12"/>
          <p:cNvSpPr>
            <a:spLocks noChangeArrowheads="1"/>
          </p:cNvSpPr>
          <p:nvPr/>
        </p:nvSpPr>
        <p:spPr bwMode="auto">
          <a:xfrm>
            <a:off x="4356100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Text Box 13"/>
          <p:cNvSpPr txBox="1">
            <a:spLocks noChangeArrowheads="1"/>
          </p:cNvSpPr>
          <p:nvPr/>
        </p:nvSpPr>
        <p:spPr bwMode="auto">
          <a:xfrm>
            <a:off x="4356100" y="4365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1</a:t>
            </a:r>
          </a:p>
        </p:txBody>
      </p:sp>
      <p:sp>
        <p:nvSpPr>
          <p:cNvPr id="34831" name="Oval 14"/>
          <p:cNvSpPr>
            <a:spLocks noChangeArrowheads="1"/>
          </p:cNvSpPr>
          <p:nvPr/>
        </p:nvSpPr>
        <p:spPr bwMode="auto">
          <a:xfrm>
            <a:off x="5003800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5003800" y="4365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8</a:t>
            </a:r>
          </a:p>
        </p:txBody>
      </p:sp>
      <p:sp>
        <p:nvSpPr>
          <p:cNvPr id="34833" name="Oval 16"/>
          <p:cNvSpPr>
            <a:spLocks noChangeArrowheads="1"/>
          </p:cNvSpPr>
          <p:nvPr/>
        </p:nvSpPr>
        <p:spPr bwMode="auto">
          <a:xfrm>
            <a:off x="5653088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5651500" y="4365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3</a:t>
            </a:r>
          </a:p>
        </p:txBody>
      </p:sp>
      <p:sp>
        <p:nvSpPr>
          <p:cNvPr id="34835" name="Oval 18"/>
          <p:cNvSpPr>
            <a:spLocks noChangeArrowheads="1"/>
          </p:cNvSpPr>
          <p:nvPr/>
        </p:nvSpPr>
        <p:spPr bwMode="auto">
          <a:xfrm>
            <a:off x="6372225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Text Box 19"/>
          <p:cNvSpPr txBox="1">
            <a:spLocks noChangeArrowheads="1"/>
          </p:cNvSpPr>
          <p:nvPr/>
        </p:nvSpPr>
        <p:spPr bwMode="auto">
          <a:xfrm>
            <a:off x="6300788" y="4365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12</a:t>
            </a:r>
          </a:p>
        </p:txBody>
      </p:sp>
      <p:sp>
        <p:nvSpPr>
          <p:cNvPr id="34837" name="Oval 20"/>
          <p:cNvSpPr>
            <a:spLocks noChangeArrowheads="1"/>
          </p:cNvSpPr>
          <p:nvPr/>
        </p:nvSpPr>
        <p:spPr bwMode="auto">
          <a:xfrm>
            <a:off x="7092950" y="4437063"/>
            <a:ext cx="288925" cy="288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Text Box 21"/>
          <p:cNvSpPr txBox="1">
            <a:spLocks noChangeArrowheads="1"/>
          </p:cNvSpPr>
          <p:nvPr/>
        </p:nvSpPr>
        <p:spPr bwMode="auto">
          <a:xfrm>
            <a:off x="7019925" y="4365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Times New Roman" pitchFamily="18" charset="0"/>
              </a:rPr>
              <a:t>10</a:t>
            </a:r>
          </a:p>
        </p:txBody>
      </p:sp>
      <p:sp>
        <p:nvSpPr>
          <p:cNvPr id="34839" name="Line 22"/>
          <p:cNvSpPr>
            <a:spLocks noChangeShapeType="1"/>
          </p:cNvSpPr>
          <p:nvPr/>
        </p:nvSpPr>
        <p:spPr bwMode="auto">
          <a:xfrm>
            <a:off x="1692275" y="4581525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0" name="Line 23"/>
          <p:cNvSpPr>
            <a:spLocks noChangeShapeType="1"/>
          </p:cNvSpPr>
          <p:nvPr/>
        </p:nvSpPr>
        <p:spPr bwMode="auto">
          <a:xfrm>
            <a:off x="2484438" y="4581525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1" name="Line 24"/>
          <p:cNvSpPr>
            <a:spLocks noChangeShapeType="1"/>
          </p:cNvSpPr>
          <p:nvPr/>
        </p:nvSpPr>
        <p:spPr bwMode="auto">
          <a:xfrm>
            <a:off x="3203575" y="4581525"/>
            <a:ext cx="433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2" name="Line 25"/>
          <p:cNvSpPr>
            <a:spLocks noChangeShapeType="1"/>
          </p:cNvSpPr>
          <p:nvPr/>
        </p:nvSpPr>
        <p:spPr bwMode="auto">
          <a:xfrm>
            <a:off x="3924300" y="4581525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3" name="Line 26"/>
          <p:cNvSpPr>
            <a:spLocks noChangeShapeType="1"/>
          </p:cNvSpPr>
          <p:nvPr/>
        </p:nvSpPr>
        <p:spPr bwMode="auto">
          <a:xfrm>
            <a:off x="4645025" y="4581525"/>
            <a:ext cx="35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4" name="Line 27"/>
          <p:cNvSpPr>
            <a:spLocks noChangeShapeType="1"/>
          </p:cNvSpPr>
          <p:nvPr/>
        </p:nvSpPr>
        <p:spPr bwMode="auto">
          <a:xfrm>
            <a:off x="5292725" y="4581525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5940425" y="4581525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6661150" y="4581525"/>
            <a:ext cx="43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47" name="AutoShape 31"/>
          <p:cNvCxnSpPr>
            <a:cxnSpLocks noChangeShapeType="1"/>
          </p:cNvCxnSpPr>
          <p:nvPr/>
        </p:nvCxnSpPr>
        <p:spPr bwMode="auto">
          <a:xfrm rot="-5400000" flipH="1" flipV="1">
            <a:off x="4474369" y="1583532"/>
            <a:ext cx="1587" cy="5708650"/>
          </a:xfrm>
          <a:prstGeom prst="curvedConnector3">
            <a:avLst>
              <a:gd name="adj1" fmla="val -1440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8" name="AutoShape 32"/>
          <p:cNvCxnSpPr>
            <a:cxnSpLocks noChangeShapeType="1"/>
          </p:cNvCxnSpPr>
          <p:nvPr/>
        </p:nvCxnSpPr>
        <p:spPr bwMode="auto">
          <a:xfrm rot="5400000">
            <a:off x="2663825" y="3609976"/>
            <a:ext cx="1587" cy="2233612"/>
          </a:xfrm>
          <a:prstGeom prst="curvedConnector3">
            <a:avLst>
              <a:gd name="adj1" fmla="val 14400000"/>
            </a:avLst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49" name="AutoShape 33"/>
          <p:cNvCxnSpPr>
            <a:cxnSpLocks noChangeShapeType="1"/>
          </p:cNvCxnSpPr>
          <p:nvPr/>
        </p:nvCxnSpPr>
        <p:spPr bwMode="auto">
          <a:xfrm rot="5400000">
            <a:off x="4860132" y="3718719"/>
            <a:ext cx="1587" cy="2016125"/>
          </a:xfrm>
          <a:prstGeom prst="curvedConnector3">
            <a:avLst>
              <a:gd name="adj1" fmla="val 14400000"/>
            </a:avLst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 useBgFill="1">
        <p:nvSpPr>
          <p:cNvPr id="34850" name="Rectangle 35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569325" cy="73977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Permutations: a Shortcut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7CA107F-CA1E-49B3-AE5D-D7DC63A6028C}" type="slidenum">
              <a:rPr lang="en-CA" smtClean="0"/>
              <a:pPr eaLnBrk="1" hangingPunct="1"/>
              <a:t>35</a:t>
            </a:fld>
            <a:endParaRPr lang="en-CA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640762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In a cycle there is a </a:t>
            </a:r>
            <a:r>
              <a:rPr lang="en-US" dirty="0" smtClean="0">
                <a:solidFill>
                  <a:schemeClr val="folHlink"/>
                </a:solidFill>
              </a:rPr>
              <a:t>B</a:t>
            </a:r>
            <a:r>
              <a:rPr lang="en-US" dirty="0" smtClean="0"/>
              <a:t> every </a:t>
            </a:r>
            <a:r>
              <a:rPr lang="en-US" dirty="0" smtClean="0">
                <a:solidFill>
                  <a:schemeClr val="folHlink"/>
                </a:solidFill>
              </a:rPr>
              <a:t>t</a:t>
            </a:r>
            <a:r>
              <a:rPr lang="en-US" dirty="0" smtClean="0"/>
              <a:t> positions 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hlink"/>
                </a:solidFill>
              </a:rPr>
              <a:t>But these positions can be in arbitrary order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	Which </a:t>
            </a:r>
            <a:r>
              <a:rPr lang="en-US" dirty="0" smtClean="0">
                <a:solidFill>
                  <a:schemeClr val="folHlink"/>
                </a:solidFill>
              </a:rPr>
              <a:t>i</a:t>
            </a:r>
            <a:r>
              <a:rPr lang="en-US" dirty="0" smtClean="0"/>
              <a:t>’s have a </a:t>
            </a:r>
            <a:r>
              <a:rPr lang="en-US" dirty="0" smtClean="0">
                <a:solidFill>
                  <a:schemeClr val="folHlink"/>
                </a:solidFill>
              </a:rPr>
              <a:t>B</a:t>
            </a:r>
            <a:r>
              <a:rPr lang="en-US" dirty="0" smtClean="0"/>
              <a:t>, and how do we store it?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Keep a vector of all positions: </a:t>
            </a:r>
            <a:r>
              <a:rPr lang="en-US" dirty="0" smtClean="0">
                <a:solidFill>
                  <a:schemeClr val="hlink"/>
                </a:solidFill>
              </a:rPr>
              <a:t>0</a:t>
            </a:r>
            <a:r>
              <a:rPr lang="en-US" dirty="0" smtClean="0"/>
              <a:t> = no </a:t>
            </a:r>
            <a:r>
              <a:rPr lang="en-US" dirty="0" smtClean="0">
                <a:solidFill>
                  <a:schemeClr val="folHlink"/>
                </a:solidFill>
              </a:rPr>
              <a:t>B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hlink"/>
                </a:solidFill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folHlink"/>
                </a:solidFill>
              </a:rPr>
              <a:t>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chemeClr val="accent2"/>
                </a:solidFill>
              </a:rPr>
              <a:t>Rank</a:t>
            </a:r>
            <a:r>
              <a:rPr lang="en-US" dirty="0" smtClean="0"/>
              <a:t> gives the position of </a:t>
            </a:r>
            <a:r>
              <a:rPr lang="en-US" dirty="0" smtClean="0">
                <a:solidFill>
                  <a:schemeClr val="folHlink"/>
                </a:solidFill>
              </a:rPr>
              <a:t>B[“</a:t>
            </a:r>
            <a:r>
              <a:rPr lang="en-US" dirty="0" err="1" smtClean="0">
                <a:solidFill>
                  <a:schemeClr val="folHlink"/>
                </a:solidFill>
              </a:rPr>
              <a:t>i</a:t>
            </a:r>
            <a:r>
              <a:rPr lang="en-US" dirty="0" smtClean="0">
                <a:solidFill>
                  <a:schemeClr val="folHlink"/>
                </a:solidFill>
              </a:rPr>
              <a:t>”]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chemeClr val="folHlink"/>
                </a:solidFill>
              </a:rPr>
              <a:t>B</a:t>
            </a:r>
            <a:r>
              <a:rPr lang="en-US" dirty="0" smtClean="0"/>
              <a:t> array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 smtClean="0"/>
              <a:t>So: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)</a:t>
            </a:r>
            <a:r>
              <a:rPr lang="en-US" dirty="0" smtClean="0">
                <a:cs typeface="Times New Roman" pitchFamily="18" charset="0"/>
              </a:rPr>
              <a:t> &amp;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solidFill>
                  <a:schemeClr val="folHlink"/>
                </a:solidFill>
                <a:cs typeface="Times New Roman" pitchFamily="18" charset="0"/>
              </a:rPr>
              <a:t>-1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)</a:t>
            </a:r>
            <a:r>
              <a:rPr lang="en-US" dirty="0" smtClean="0">
                <a:cs typeface="Times New Roman" pitchFamily="18" charset="0"/>
              </a:rPr>
              <a:t> in 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O(1) time &amp; (1+</a:t>
            </a:r>
            <a:r>
              <a:rPr lang="el-GR" dirty="0" smtClean="0">
                <a:solidFill>
                  <a:schemeClr val="accent2"/>
                </a:solidFill>
                <a:cs typeface="Times New Roman" pitchFamily="18" charset="0"/>
              </a:rPr>
              <a:t>ε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)n </a:t>
            </a:r>
            <a:r>
              <a:rPr lang="en-US" dirty="0" err="1" smtClean="0">
                <a:solidFill>
                  <a:schemeClr val="accent2"/>
                </a:solidFill>
                <a:cs typeface="Times New Roman" pitchFamily="18" charset="0"/>
              </a:rPr>
              <a:t>lg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n bits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Theorem:</a:t>
            </a:r>
            <a:r>
              <a:rPr lang="en-US" dirty="0" smtClean="0">
                <a:cs typeface="Times New Roman" pitchFamily="18" charset="0"/>
              </a:rPr>
              <a:t> Under a </a:t>
            </a:r>
            <a:r>
              <a:rPr lang="en-US" dirty="0" smtClean="0">
                <a:solidFill>
                  <a:srgbClr val="00AE00"/>
                </a:solidFill>
                <a:cs typeface="Times New Roman" pitchFamily="18" charset="0"/>
              </a:rPr>
              <a:t>pointer machine model </a:t>
            </a:r>
            <a:r>
              <a:rPr lang="en-US" dirty="0" smtClean="0">
                <a:cs typeface="Times New Roman" pitchFamily="18" charset="0"/>
              </a:rPr>
              <a:t>with space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(1+ </a:t>
            </a:r>
            <a:r>
              <a:rPr lang="el-GR" dirty="0" smtClean="0">
                <a:solidFill>
                  <a:schemeClr val="folHlink"/>
                </a:solidFill>
                <a:cs typeface="Times New Roman" pitchFamily="18" charset="0"/>
              </a:rPr>
              <a:t>ε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) n</a:t>
            </a:r>
            <a:r>
              <a:rPr lang="en-US" dirty="0" smtClean="0">
                <a:cs typeface="Times New Roman" pitchFamily="18" charset="0"/>
              </a:rPr>
              <a:t> references, we need time 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1/</a:t>
            </a:r>
            <a:r>
              <a:rPr lang="el-GR" dirty="0" smtClean="0">
                <a:solidFill>
                  <a:schemeClr val="folHlink"/>
                </a:solidFill>
                <a:cs typeface="Times New Roman" pitchFamily="18" charset="0"/>
              </a:rPr>
              <a:t>ε</a:t>
            </a:r>
            <a:r>
              <a:rPr lang="en-US" dirty="0" smtClean="0">
                <a:cs typeface="Times New Roman" pitchFamily="18" charset="0"/>
              </a:rPr>
              <a:t> to answer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solidFill>
                  <a:schemeClr val="folHlink"/>
                </a:solidFill>
                <a:cs typeface="Times New Roman" pitchFamily="18" charset="0"/>
              </a:rPr>
              <a:t>-1 </a:t>
            </a:r>
            <a:r>
              <a:rPr lang="en-US" dirty="0" smtClean="0">
                <a:cs typeface="Times New Roman" pitchFamily="18" charset="0"/>
              </a:rPr>
              <a:t>queries; i.e. this is as good as it gets </a:t>
            </a:r>
            <a:r>
              <a:rPr lang="en-US" dirty="0" smtClean="0">
                <a:solidFill>
                  <a:schemeClr val="accent1"/>
                </a:solidFill>
                <a:cs typeface="Times New Roman" pitchFamily="18" charset="0"/>
              </a:rPr>
              <a:t>… in the pointer model</a:t>
            </a:r>
            <a:r>
              <a:rPr lang="en-US" dirty="0" smtClean="0">
                <a:cs typeface="Times New Roman" pitchFamily="18" charset="0"/>
              </a:rPr>
              <a:t>.</a:t>
            </a:r>
          </a:p>
        </p:txBody>
      </p:sp>
      <p:sp useBgFill="1">
        <p:nvSpPr>
          <p:cNvPr id="35845" name="Rectangle 5"/>
          <p:cNvSpPr>
            <a:spLocks noGrp="1" noChangeArrowheads="1"/>
          </p:cNvSpPr>
          <p:nvPr>
            <p:ph type="title"/>
          </p:nvPr>
        </p:nvSpPr>
        <p:spPr>
          <a:xfrm>
            <a:off x="1619250" y="404813"/>
            <a:ext cx="6265863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Representing Shortcuts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3836DF1-F14A-42B6-BF2D-0D9CAFEBB380}" type="slidenum">
              <a:rPr lang="en-CA" smtClean="0"/>
              <a:pPr eaLnBrk="1" hangingPunct="1"/>
              <a:t>36</a:t>
            </a:fld>
            <a:endParaRPr lang="en-CA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885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This is the best we can do for O(1) operations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But using </a:t>
            </a:r>
            <a:r>
              <a:rPr lang="en-US" smtClean="0">
                <a:solidFill>
                  <a:srgbClr val="316501"/>
                </a:solidFill>
              </a:rPr>
              <a:t>Benes networks</a:t>
            </a:r>
            <a:r>
              <a:rPr lang="en-US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1-Benes network is a 2 input/2 output switch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r+1-Benes network … join tops to tops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#bits(n)=2#bits(n/2)+n=n lg n-n+1</a:t>
            </a:r>
            <a:r>
              <a:rPr lang="en-US" sz="2400" smtClean="0">
                <a:solidFill>
                  <a:srgbClr val="00AE00"/>
                </a:solidFill>
              </a:rPr>
              <a:t>=min+</a:t>
            </a:r>
            <a:r>
              <a:rPr lang="en-US" sz="2400" smtClean="0">
                <a:solidFill>
                  <a:srgbClr val="00AE00"/>
                </a:solidFill>
                <a:sym typeface="Symbol" pitchFamily="18" charset="2"/>
              </a:rPr>
              <a:t></a:t>
            </a:r>
            <a:r>
              <a:rPr lang="en-US" sz="2400" smtClean="0">
                <a:solidFill>
                  <a:srgbClr val="00AE00"/>
                </a:solidFill>
              </a:rPr>
              <a:t>(n)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3133725" y="4149725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3133725" y="515778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3133725" y="5661025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15"/>
          <p:cNvSpPr>
            <a:spLocks noChangeArrowheads="1"/>
          </p:cNvSpPr>
          <p:nvPr/>
        </p:nvSpPr>
        <p:spPr bwMode="auto">
          <a:xfrm>
            <a:off x="5437188" y="4149725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16"/>
          <p:cNvSpPr>
            <a:spLocks noChangeArrowheads="1"/>
          </p:cNvSpPr>
          <p:nvPr/>
        </p:nvSpPr>
        <p:spPr bwMode="auto">
          <a:xfrm>
            <a:off x="5437188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7"/>
          <p:cNvSpPr>
            <a:spLocks noChangeArrowheads="1"/>
          </p:cNvSpPr>
          <p:nvPr/>
        </p:nvSpPr>
        <p:spPr bwMode="auto">
          <a:xfrm>
            <a:off x="5437188" y="515778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Text Box 18"/>
          <p:cNvSpPr txBox="1">
            <a:spLocks noChangeArrowheads="1"/>
          </p:cNvSpPr>
          <p:nvPr/>
        </p:nvSpPr>
        <p:spPr bwMode="auto">
          <a:xfrm>
            <a:off x="2628900" y="4005263"/>
            <a:ext cx="4318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8</a:t>
            </a:r>
          </a:p>
        </p:txBody>
      </p:sp>
      <p:sp>
        <p:nvSpPr>
          <p:cNvPr id="36876" name="Text Box 19"/>
          <p:cNvSpPr txBox="1">
            <a:spLocks noChangeArrowheads="1"/>
          </p:cNvSpPr>
          <p:nvPr/>
        </p:nvSpPr>
        <p:spPr bwMode="auto">
          <a:xfrm>
            <a:off x="6013450" y="4005263"/>
            <a:ext cx="4318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8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2</a:t>
            </a:r>
          </a:p>
        </p:txBody>
      </p:sp>
      <p:sp>
        <p:nvSpPr>
          <p:cNvPr id="36877" name="Line 20"/>
          <p:cNvSpPr>
            <a:spLocks noChangeShapeType="1"/>
          </p:cNvSpPr>
          <p:nvPr/>
        </p:nvSpPr>
        <p:spPr bwMode="auto">
          <a:xfrm>
            <a:off x="3132138" y="4149725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Line 25"/>
          <p:cNvSpPr>
            <a:spLocks noChangeShapeType="1"/>
          </p:cNvSpPr>
          <p:nvPr/>
        </p:nvSpPr>
        <p:spPr bwMode="auto">
          <a:xfrm>
            <a:off x="3132138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27"/>
          <p:cNvSpPr>
            <a:spLocks noChangeShapeType="1"/>
          </p:cNvSpPr>
          <p:nvPr/>
        </p:nvSpPr>
        <p:spPr bwMode="auto">
          <a:xfrm>
            <a:off x="5437188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29"/>
          <p:cNvSpPr>
            <a:spLocks noChangeShapeType="1"/>
          </p:cNvSpPr>
          <p:nvPr/>
        </p:nvSpPr>
        <p:spPr bwMode="auto">
          <a:xfrm flipV="1">
            <a:off x="3132138" y="4149725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33"/>
          <p:cNvSpPr>
            <a:spLocks noChangeShapeType="1"/>
          </p:cNvSpPr>
          <p:nvPr/>
        </p:nvSpPr>
        <p:spPr bwMode="auto">
          <a:xfrm flipV="1">
            <a:off x="3132138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Line 37"/>
          <p:cNvSpPr>
            <a:spLocks noChangeShapeType="1"/>
          </p:cNvSpPr>
          <p:nvPr/>
        </p:nvSpPr>
        <p:spPr bwMode="auto">
          <a:xfrm flipV="1">
            <a:off x="5437188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3" name="Line 40"/>
          <p:cNvSpPr>
            <a:spLocks noChangeShapeType="1"/>
          </p:cNvSpPr>
          <p:nvPr/>
        </p:nvSpPr>
        <p:spPr bwMode="auto">
          <a:xfrm>
            <a:off x="3132138" y="573405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41"/>
          <p:cNvSpPr>
            <a:spLocks noChangeShapeType="1"/>
          </p:cNvSpPr>
          <p:nvPr/>
        </p:nvSpPr>
        <p:spPr bwMode="auto">
          <a:xfrm>
            <a:off x="3132138" y="580548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5" name="Rectangle 42"/>
          <p:cNvSpPr>
            <a:spLocks noChangeArrowheads="1"/>
          </p:cNvSpPr>
          <p:nvPr/>
        </p:nvSpPr>
        <p:spPr bwMode="auto">
          <a:xfrm>
            <a:off x="3133725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Line 43"/>
          <p:cNvSpPr>
            <a:spLocks noChangeShapeType="1"/>
          </p:cNvSpPr>
          <p:nvPr/>
        </p:nvSpPr>
        <p:spPr bwMode="auto">
          <a:xfrm>
            <a:off x="3132138" y="472598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7" name="Line 44"/>
          <p:cNvSpPr>
            <a:spLocks noChangeShapeType="1"/>
          </p:cNvSpPr>
          <p:nvPr/>
        </p:nvSpPr>
        <p:spPr bwMode="auto">
          <a:xfrm>
            <a:off x="3132138" y="479742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8" name="Line 51"/>
          <p:cNvSpPr>
            <a:spLocks noChangeShapeType="1"/>
          </p:cNvSpPr>
          <p:nvPr/>
        </p:nvSpPr>
        <p:spPr bwMode="auto">
          <a:xfrm>
            <a:off x="5437188" y="42211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Line 52"/>
          <p:cNvSpPr>
            <a:spLocks noChangeShapeType="1"/>
          </p:cNvSpPr>
          <p:nvPr/>
        </p:nvSpPr>
        <p:spPr bwMode="auto">
          <a:xfrm>
            <a:off x="5437188" y="429418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0" name="Line 53"/>
          <p:cNvSpPr>
            <a:spLocks noChangeShapeType="1"/>
          </p:cNvSpPr>
          <p:nvPr/>
        </p:nvSpPr>
        <p:spPr bwMode="auto">
          <a:xfrm>
            <a:off x="5437188" y="472598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1" name="Line 54"/>
          <p:cNvSpPr>
            <a:spLocks noChangeShapeType="1"/>
          </p:cNvSpPr>
          <p:nvPr/>
        </p:nvSpPr>
        <p:spPr bwMode="auto">
          <a:xfrm>
            <a:off x="5437188" y="479742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2" name="Rectangle 63"/>
          <p:cNvSpPr>
            <a:spLocks noChangeArrowheads="1"/>
          </p:cNvSpPr>
          <p:nvPr/>
        </p:nvSpPr>
        <p:spPr bwMode="auto">
          <a:xfrm>
            <a:off x="5437188" y="566261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93" name="Line 64"/>
          <p:cNvSpPr>
            <a:spLocks noChangeShapeType="1"/>
          </p:cNvSpPr>
          <p:nvPr/>
        </p:nvSpPr>
        <p:spPr bwMode="auto">
          <a:xfrm>
            <a:off x="5437188" y="573405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4" name="Line 65"/>
          <p:cNvSpPr>
            <a:spLocks noChangeShapeType="1"/>
          </p:cNvSpPr>
          <p:nvPr/>
        </p:nvSpPr>
        <p:spPr bwMode="auto">
          <a:xfrm>
            <a:off x="5437188" y="580548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5" name="Line 66"/>
          <p:cNvSpPr>
            <a:spLocks noChangeShapeType="1"/>
          </p:cNvSpPr>
          <p:nvPr/>
        </p:nvSpPr>
        <p:spPr bwMode="auto">
          <a:xfrm>
            <a:off x="3348038" y="4221163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6" name="Line 74"/>
          <p:cNvSpPr>
            <a:spLocks noChangeShapeType="1"/>
          </p:cNvSpPr>
          <p:nvPr/>
        </p:nvSpPr>
        <p:spPr bwMode="auto">
          <a:xfrm>
            <a:off x="3348038" y="5805488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7" name="Line 77"/>
          <p:cNvSpPr>
            <a:spLocks noChangeShapeType="1"/>
          </p:cNvSpPr>
          <p:nvPr/>
        </p:nvSpPr>
        <p:spPr bwMode="auto">
          <a:xfrm>
            <a:off x="5076825" y="5805488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8" name="Line 78"/>
          <p:cNvSpPr>
            <a:spLocks noChangeShapeType="1"/>
          </p:cNvSpPr>
          <p:nvPr/>
        </p:nvSpPr>
        <p:spPr bwMode="auto">
          <a:xfrm>
            <a:off x="3348038" y="4365625"/>
            <a:ext cx="360362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9" name="Line 79"/>
          <p:cNvSpPr>
            <a:spLocks noChangeShapeType="1"/>
          </p:cNvSpPr>
          <p:nvPr/>
        </p:nvSpPr>
        <p:spPr bwMode="auto">
          <a:xfrm>
            <a:off x="3348038" y="4797425"/>
            <a:ext cx="360362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0" name="Line 80"/>
          <p:cNvSpPr>
            <a:spLocks noChangeShapeType="1"/>
          </p:cNvSpPr>
          <p:nvPr/>
        </p:nvSpPr>
        <p:spPr bwMode="auto">
          <a:xfrm flipV="1">
            <a:off x="3348038" y="4652963"/>
            <a:ext cx="360362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1" name="Line 81"/>
          <p:cNvSpPr>
            <a:spLocks noChangeShapeType="1"/>
          </p:cNvSpPr>
          <p:nvPr/>
        </p:nvSpPr>
        <p:spPr bwMode="auto">
          <a:xfrm>
            <a:off x="3348038" y="5373688"/>
            <a:ext cx="360362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2" name="Line 82"/>
          <p:cNvSpPr>
            <a:spLocks noChangeShapeType="1"/>
          </p:cNvSpPr>
          <p:nvPr/>
        </p:nvSpPr>
        <p:spPr bwMode="auto">
          <a:xfrm flipV="1">
            <a:off x="3348038" y="4941888"/>
            <a:ext cx="360362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3" name="Line 91"/>
          <p:cNvSpPr>
            <a:spLocks noChangeShapeType="1"/>
          </p:cNvSpPr>
          <p:nvPr/>
        </p:nvSpPr>
        <p:spPr bwMode="auto">
          <a:xfrm>
            <a:off x="5076825" y="4365625"/>
            <a:ext cx="360363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4" name="Line 92"/>
          <p:cNvSpPr>
            <a:spLocks noChangeShapeType="1"/>
          </p:cNvSpPr>
          <p:nvPr/>
        </p:nvSpPr>
        <p:spPr bwMode="auto">
          <a:xfrm>
            <a:off x="5076825" y="4652963"/>
            <a:ext cx="360363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5" name="Line 93"/>
          <p:cNvSpPr>
            <a:spLocks noChangeShapeType="1"/>
          </p:cNvSpPr>
          <p:nvPr/>
        </p:nvSpPr>
        <p:spPr bwMode="auto">
          <a:xfrm>
            <a:off x="5076825" y="4870450"/>
            <a:ext cx="360363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6" name="Line 94"/>
          <p:cNvSpPr>
            <a:spLocks noChangeShapeType="1"/>
          </p:cNvSpPr>
          <p:nvPr/>
        </p:nvSpPr>
        <p:spPr bwMode="auto">
          <a:xfrm flipV="1">
            <a:off x="5076825" y="4365625"/>
            <a:ext cx="360363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7" name="Line 95"/>
          <p:cNvSpPr>
            <a:spLocks noChangeShapeType="1"/>
          </p:cNvSpPr>
          <p:nvPr/>
        </p:nvSpPr>
        <p:spPr bwMode="auto">
          <a:xfrm flipV="1">
            <a:off x="5076825" y="4797425"/>
            <a:ext cx="360363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8" name="Line 96"/>
          <p:cNvSpPr>
            <a:spLocks noChangeShapeType="1"/>
          </p:cNvSpPr>
          <p:nvPr/>
        </p:nvSpPr>
        <p:spPr bwMode="auto">
          <a:xfrm flipV="1">
            <a:off x="5076825" y="5373688"/>
            <a:ext cx="360363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9" name="Rectangle 97"/>
          <p:cNvSpPr>
            <a:spLocks noChangeArrowheads="1"/>
          </p:cNvSpPr>
          <p:nvPr/>
        </p:nvSpPr>
        <p:spPr bwMode="auto">
          <a:xfrm>
            <a:off x="3708400" y="4076700"/>
            <a:ext cx="1368425" cy="8651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imes New Roman" pitchFamily="18" charset="0"/>
              </a:rPr>
              <a:t>R-Benes Network</a:t>
            </a:r>
          </a:p>
        </p:txBody>
      </p:sp>
      <p:sp>
        <p:nvSpPr>
          <p:cNvPr id="36910" name="Rectangle 98"/>
          <p:cNvSpPr>
            <a:spLocks noChangeArrowheads="1"/>
          </p:cNvSpPr>
          <p:nvPr/>
        </p:nvSpPr>
        <p:spPr bwMode="auto">
          <a:xfrm>
            <a:off x="3708400" y="5157788"/>
            <a:ext cx="1439863" cy="792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400" b="1">
                <a:latin typeface="Times New Roman" pitchFamily="18" charset="0"/>
              </a:rPr>
              <a:t>R-Benes Network</a:t>
            </a:r>
          </a:p>
        </p:txBody>
      </p:sp>
      <p:sp>
        <p:nvSpPr>
          <p:cNvPr id="36911" name="Line 101"/>
          <p:cNvSpPr>
            <a:spLocks noChangeShapeType="1"/>
          </p:cNvSpPr>
          <p:nvPr/>
        </p:nvSpPr>
        <p:spPr bwMode="auto">
          <a:xfrm flipV="1">
            <a:off x="3348038" y="4365625"/>
            <a:ext cx="360362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2" name="Line 102"/>
          <p:cNvSpPr>
            <a:spLocks noChangeShapeType="1"/>
          </p:cNvSpPr>
          <p:nvPr/>
        </p:nvSpPr>
        <p:spPr bwMode="auto">
          <a:xfrm>
            <a:off x="5076825" y="4221163"/>
            <a:ext cx="358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36913" name="Rectangle 104"/>
          <p:cNvSpPr>
            <a:spLocks noGrp="1" noChangeArrowheads="1"/>
          </p:cNvSpPr>
          <p:nvPr>
            <p:ph type="title"/>
          </p:nvPr>
        </p:nvSpPr>
        <p:spPr>
          <a:xfrm>
            <a:off x="1403649" y="332655"/>
            <a:ext cx="6762452" cy="81034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dirty="0" smtClean="0"/>
              <a:t>Getting it n </a:t>
            </a:r>
            <a:r>
              <a:rPr lang="en-US" dirty="0" err="1" smtClean="0"/>
              <a:t>lg</a:t>
            </a:r>
            <a:r>
              <a:rPr lang="en-US" dirty="0" smtClean="0"/>
              <a:t> n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DA9E6E-8702-42EE-9BB0-8B5B191F8913}" type="slidenum">
              <a:rPr lang="en-CA" smtClean="0"/>
              <a:pPr eaLnBrk="1" hangingPunct="1"/>
              <a:t>37</a:t>
            </a:fld>
            <a:endParaRPr lang="en-CA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Realizing the permutation </a:t>
            </a:r>
            <a:r>
              <a:rPr lang="en-US" smtClean="0">
                <a:solidFill>
                  <a:schemeClr val="folHlink"/>
                </a:solidFill>
              </a:rPr>
              <a:t>(std </a:t>
            </a:r>
            <a:r>
              <a:rPr lang="el-GR" smtClean="0">
                <a:solidFill>
                  <a:schemeClr val="folHlink"/>
                </a:solidFill>
                <a:latin typeface="Palatino" pitchFamily="18" charset="0"/>
              </a:rPr>
              <a:t>π</a:t>
            </a:r>
            <a:r>
              <a:rPr lang="en-US" smtClean="0">
                <a:solidFill>
                  <a:schemeClr val="folHlink"/>
                </a:solidFill>
              </a:rPr>
              <a:t>(i) notation)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l-GR" smtClean="0">
                <a:solidFill>
                  <a:schemeClr val="folHlink"/>
                </a:solidFill>
                <a:latin typeface="Palatino" pitchFamily="18" charset="0"/>
              </a:rPr>
              <a:t>π</a:t>
            </a:r>
            <a:r>
              <a:rPr lang="en-US" smtClean="0">
                <a:solidFill>
                  <a:schemeClr val="folHlink"/>
                </a:solidFill>
                <a:latin typeface="Palatino" pitchFamily="18" charset="0"/>
              </a:rPr>
              <a:t> </a:t>
            </a:r>
            <a:r>
              <a:rPr lang="en-US" smtClean="0"/>
              <a:t>=</a:t>
            </a:r>
            <a:r>
              <a:rPr lang="en-US" smtClean="0">
                <a:solidFill>
                  <a:schemeClr val="folHlink"/>
                </a:solidFill>
                <a:latin typeface="Palatino" pitchFamily="18" charset="0"/>
              </a:rPr>
              <a:t> </a:t>
            </a:r>
            <a:r>
              <a:rPr lang="en-US" smtClean="0">
                <a:solidFill>
                  <a:schemeClr val="hlink"/>
                </a:solidFill>
              </a:rPr>
              <a:t>(5 8 1 7 2 6 3 4) </a:t>
            </a:r>
            <a:r>
              <a:rPr lang="en-US" smtClean="0"/>
              <a:t>;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l-GR" smtClean="0">
                <a:solidFill>
                  <a:schemeClr val="folHlink"/>
                </a:solidFill>
                <a:latin typeface="Palatino" pitchFamily="18" charset="0"/>
              </a:rPr>
              <a:t>π</a:t>
            </a:r>
            <a:r>
              <a:rPr lang="en-US" baseline="30000" smtClean="0">
                <a:solidFill>
                  <a:schemeClr val="folHlink"/>
                </a:solidFill>
                <a:latin typeface="Palatino" pitchFamily="18" charset="0"/>
              </a:rPr>
              <a:t>-1</a:t>
            </a:r>
            <a:r>
              <a:rPr lang="en-US" smtClean="0">
                <a:solidFill>
                  <a:schemeClr val="hlink"/>
                </a:solidFill>
              </a:rPr>
              <a:t> </a:t>
            </a:r>
            <a:r>
              <a:rPr lang="en-US" smtClean="0"/>
              <a:t>= </a:t>
            </a:r>
            <a:r>
              <a:rPr lang="en-US" smtClean="0">
                <a:solidFill>
                  <a:schemeClr val="hlink"/>
                </a:solidFill>
              </a:rPr>
              <a:t>(3 5 7 8 1 6 4 2)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Note: 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</a:t>
            </a:r>
            <a:r>
              <a:rPr lang="en-US" smtClean="0">
                <a:solidFill>
                  <a:schemeClr val="folHlink"/>
                </a:solidFill>
              </a:rPr>
              <a:t>(n) bits more than “necessary”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3205163" y="36449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3781425" y="36449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3781425" y="414813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7"/>
          <p:cNvSpPr>
            <a:spLocks noChangeArrowheads="1"/>
          </p:cNvSpPr>
          <p:nvPr/>
        </p:nvSpPr>
        <p:spPr bwMode="auto">
          <a:xfrm>
            <a:off x="3205163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CA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37897" name="Rectangle 8"/>
          <p:cNvSpPr>
            <a:spLocks noChangeArrowheads="1"/>
          </p:cNvSpPr>
          <p:nvPr/>
        </p:nvSpPr>
        <p:spPr bwMode="auto">
          <a:xfrm>
            <a:off x="3205163" y="51562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9"/>
          <p:cNvSpPr>
            <a:spLocks noChangeArrowheads="1"/>
          </p:cNvSpPr>
          <p:nvPr/>
        </p:nvSpPr>
        <p:spPr bwMode="auto">
          <a:xfrm>
            <a:off x="4356100" y="36449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10"/>
          <p:cNvSpPr>
            <a:spLocks noChangeArrowheads="1"/>
          </p:cNvSpPr>
          <p:nvPr/>
        </p:nvSpPr>
        <p:spPr bwMode="auto">
          <a:xfrm>
            <a:off x="4932363" y="36449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Rectangle 11"/>
          <p:cNvSpPr>
            <a:spLocks noChangeArrowheads="1"/>
          </p:cNvSpPr>
          <p:nvPr/>
        </p:nvSpPr>
        <p:spPr bwMode="auto">
          <a:xfrm>
            <a:off x="4356100" y="414813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2"/>
          <p:cNvSpPr>
            <a:spLocks noChangeArrowheads="1"/>
          </p:cNvSpPr>
          <p:nvPr/>
        </p:nvSpPr>
        <p:spPr bwMode="auto">
          <a:xfrm>
            <a:off x="4932363" y="414813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13"/>
          <p:cNvSpPr>
            <a:spLocks noChangeArrowheads="1"/>
          </p:cNvSpPr>
          <p:nvPr/>
        </p:nvSpPr>
        <p:spPr bwMode="auto">
          <a:xfrm>
            <a:off x="4356100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Rectangle 14"/>
          <p:cNvSpPr>
            <a:spLocks noChangeArrowheads="1"/>
          </p:cNvSpPr>
          <p:nvPr/>
        </p:nvSpPr>
        <p:spPr bwMode="auto">
          <a:xfrm>
            <a:off x="4356100" y="51562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5"/>
          <p:cNvSpPr>
            <a:spLocks noChangeArrowheads="1"/>
          </p:cNvSpPr>
          <p:nvPr/>
        </p:nvSpPr>
        <p:spPr bwMode="auto">
          <a:xfrm>
            <a:off x="5508625" y="3644900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Rectangle 16"/>
          <p:cNvSpPr>
            <a:spLocks noChangeArrowheads="1"/>
          </p:cNvSpPr>
          <p:nvPr/>
        </p:nvSpPr>
        <p:spPr bwMode="auto">
          <a:xfrm>
            <a:off x="5508625" y="414813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17"/>
          <p:cNvSpPr>
            <a:spLocks noChangeArrowheads="1"/>
          </p:cNvSpPr>
          <p:nvPr/>
        </p:nvSpPr>
        <p:spPr bwMode="auto">
          <a:xfrm>
            <a:off x="5508625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Text Box 18"/>
          <p:cNvSpPr txBox="1">
            <a:spLocks noChangeArrowheads="1"/>
          </p:cNvSpPr>
          <p:nvPr/>
        </p:nvSpPr>
        <p:spPr bwMode="auto">
          <a:xfrm>
            <a:off x="2700338" y="3500438"/>
            <a:ext cx="4318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4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n-US" sz="800" b="1">
                <a:solidFill>
                  <a:schemeClr val="hlink"/>
                </a:solidFill>
                <a:latin typeface="Times New Roman" pitchFamily="18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sz="800" b="1">
              <a:solidFill>
                <a:schemeClr val="hlink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 sz="800" b="1">
                <a:solidFill>
                  <a:srgbClr val="B6AD02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6084888" y="3500438"/>
            <a:ext cx="4318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5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n-US" sz="800" b="1">
                <a:solidFill>
                  <a:srgbClr val="B6AD02"/>
                </a:solidFill>
                <a:latin typeface="Times New Roman" pitchFamily="18" charset="0"/>
              </a:rPr>
              <a:t>8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800" b="1">
                <a:solidFill>
                  <a:schemeClr val="hlink"/>
                </a:solidFill>
                <a:latin typeface="Times New Roman" pitchFamily="18" charset="0"/>
              </a:rPr>
              <a:t>6</a:t>
            </a: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800" b="1">
                <a:latin typeface="Times New Roman" pitchFamily="18" charset="0"/>
              </a:rPr>
              <a:t>2</a:t>
            </a:r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>
            <a:off x="3203575" y="3644900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0" name="Line 21"/>
          <p:cNvSpPr>
            <a:spLocks noChangeShapeType="1"/>
          </p:cNvSpPr>
          <p:nvPr/>
        </p:nvSpPr>
        <p:spPr bwMode="auto">
          <a:xfrm>
            <a:off x="4356100" y="3644900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1" name="Line 22"/>
          <p:cNvSpPr>
            <a:spLocks noChangeShapeType="1"/>
          </p:cNvSpPr>
          <p:nvPr/>
        </p:nvSpPr>
        <p:spPr bwMode="auto">
          <a:xfrm>
            <a:off x="4932363" y="3644900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2" name="Line 23"/>
          <p:cNvSpPr>
            <a:spLocks noChangeShapeType="1"/>
          </p:cNvSpPr>
          <p:nvPr/>
        </p:nvSpPr>
        <p:spPr bwMode="auto">
          <a:xfrm>
            <a:off x="3779838" y="4148138"/>
            <a:ext cx="215900" cy="215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>
            <a:off x="4932363" y="414813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4" name="Line 25"/>
          <p:cNvSpPr>
            <a:spLocks noChangeShapeType="1"/>
          </p:cNvSpPr>
          <p:nvPr/>
        </p:nvSpPr>
        <p:spPr bwMode="auto">
          <a:xfrm>
            <a:off x="3203575" y="4652963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6"/>
          <p:cNvSpPr>
            <a:spLocks noChangeShapeType="1"/>
          </p:cNvSpPr>
          <p:nvPr/>
        </p:nvSpPr>
        <p:spPr bwMode="auto">
          <a:xfrm>
            <a:off x="4356100" y="4652963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Line 27"/>
          <p:cNvSpPr>
            <a:spLocks noChangeShapeType="1"/>
          </p:cNvSpPr>
          <p:nvPr/>
        </p:nvSpPr>
        <p:spPr bwMode="auto">
          <a:xfrm>
            <a:off x="5508625" y="4652963"/>
            <a:ext cx="215900" cy="215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7" name="Line 28"/>
          <p:cNvSpPr>
            <a:spLocks noChangeShapeType="1"/>
          </p:cNvSpPr>
          <p:nvPr/>
        </p:nvSpPr>
        <p:spPr bwMode="auto">
          <a:xfrm>
            <a:off x="4356100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8" name="Line 29"/>
          <p:cNvSpPr>
            <a:spLocks noChangeShapeType="1"/>
          </p:cNvSpPr>
          <p:nvPr/>
        </p:nvSpPr>
        <p:spPr bwMode="auto">
          <a:xfrm flipV="1">
            <a:off x="3203575" y="3644900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9" name="Line 30"/>
          <p:cNvSpPr>
            <a:spLocks noChangeShapeType="1"/>
          </p:cNvSpPr>
          <p:nvPr/>
        </p:nvSpPr>
        <p:spPr bwMode="auto">
          <a:xfrm flipV="1">
            <a:off x="4356100" y="3644900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Line 31"/>
          <p:cNvSpPr>
            <a:spLocks noChangeShapeType="1"/>
          </p:cNvSpPr>
          <p:nvPr/>
        </p:nvSpPr>
        <p:spPr bwMode="auto">
          <a:xfrm flipV="1">
            <a:off x="4932363" y="3644900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1" name="Line 32"/>
          <p:cNvSpPr>
            <a:spLocks noChangeShapeType="1"/>
          </p:cNvSpPr>
          <p:nvPr/>
        </p:nvSpPr>
        <p:spPr bwMode="auto">
          <a:xfrm flipV="1">
            <a:off x="3779838" y="414813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2" name="Line 33"/>
          <p:cNvSpPr>
            <a:spLocks noChangeShapeType="1"/>
          </p:cNvSpPr>
          <p:nvPr/>
        </p:nvSpPr>
        <p:spPr bwMode="auto">
          <a:xfrm flipV="1">
            <a:off x="3203575" y="4652963"/>
            <a:ext cx="215900" cy="215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3" name="Line 34"/>
          <p:cNvSpPr>
            <a:spLocks noChangeShapeType="1"/>
          </p:cNvSpPr>
          <p:nvPr/>
        </p:nvSpPr>
        <p:spPr bwMode="auto">
          <a:xfrm flipV="1">
            <a:off x="4356100" y="5157788"/>
            <a:ext cx="215900" cy="21590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Line 35"/>
          <p:cNvSpPr>
            <a:spLocks noChangeShapeType="1"/>
          </p:cNvSpPr>
          <p:nvPr/>
        </p:nvSpPr>
        <p:spPr bwMode="auto">
          <a:xfrm flipV="1">
            <a:off x="4356100" y="4652963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5" name="Line 36"/>
          <p:cNvSpPr>
            <a:spLocks noChangeShapeType="1"/>
          </p:cNvSpPr>
          <p:nvPr/>
        </p:nvSpPr>
        <p:spPr bwMode="auto">
          <a:xfrm flipV="1">
            <a:off x="4932363" y="4148138"/>
            <a:ext cx="215900" cy="2159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6" name="Line 37"/>
          <p:cNvSpPr>
            <a:spLocks noChangeShapeType="1"/>
          </p:cNvSpPr>
          <p:nvPr/>
        </p:nvSpPr>
        <p:spPr bwMode="auto">
          <a:xfrm flipV="1">
            <a:off x="5508625" y="4652963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7" name="Line 38"/>
          <p:cNvSpPr>
            <a:spLocks noChangeShapeType="1"/>
          </p:cNvSpPr>
          <p:nvPr/>
        </p:nvSpPr>
        <p:spPr bwMode="auto">
          <a:xfrm>
            <a:off x="3779838" y="371633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8" name="Line 39"/>
          <p:cNvSpPr>
            <a:spLocks noChangeShapeType="1"/>
          </p:cNvSpPr>
          <p:nvPr/>
        </p:nvSpPr>
        <p:spPr bwMode="auto">
          <a:xfrm>
            <a:off x="3779838" y="37893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9" name="Line 40"/>
          <p:cNvSpPr>
            <a:spLocks noChangeShapeType="1"/>
          </p:cNvSpPr>
          <p:nvPr/>
        </p:nvSpPr>
        <p:spPr bwMode="auto">
          <a:xfrm>
            <a:off x="3203575" y="522922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0" name="Line 41"/>
          <p:cNvSpPr>
            <a:spLocks noChangeShapeType="1"/>
          </p:cNvSpPr>
          <p:nvPr/>
        </p:nvSpPr>
        <p:spPr bwMode="auto">
          <a:xfrm>
            <a:off x="3203575" y="5300663"/>
            <a:ext cx="215900" cy="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1" name="Rectangle 42"/>
          <p:cNvSpPr>
            <a:spLocks noChangeArrowheads="1"/>
          </p:cNvSpPr>
          <p:nvPr/>
        </p:nvSpPr>
        <p:spPr bwMode="auto">
          <a:xfrm>
            <a:off x="3205163" y="414813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2" name="Line 43"/>
          <p:cNvSpPr>
            <a:spLocks noChangeShapeType="1"/>
          </p:cNvSpPr>
          <p:nvPr/>
        </p:nvSpPr>
        <p:spPr bwMode="auto">
          <a:xfrm>
            <a:off x="3203575" y="42211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3" name="Line 44"/>
          <p:cNvSpPr>
            <a:spLocks noChangeShapeType="1"/>
          </p:cNvSpPr>
          <p:nvPr/>
        </p:nvSpPr>
        <p:spPr bwMode="auto">
          <a:xfrm>
            <a:off x="3203575" y="429260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4" name="Rectangle 45"/>
          <p:cNvSpPr>
            <a:spLocks noChangeArrowheads="1"/>
          </p:cNvSpPr>
          <p:nvPr/>
        </p:nvSpPr>
        <p:spPr bwMode="auto">
          <a:xfrm>
            <a:off x="3779838" y="515778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5" name="Line 46"/>
          <p:cNvSpPr>
            <a:spLocks noChangeShapeType="1"/>
          </p:cNvSpPr>
          <p:nvPr/>
        </p:nvSpPr>
        <p:spPr bwMode="auto">
          <a:xfrm>
            <a:off x="3779838" y="522922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6" name="Line 47"/>
          <p:cNvSpPr>
            <a:spLocks noChangeShapeType="1"/>
          </p:cNvSpPr>
          <p:nvPr/>
        </p:nvSpPr>
        <p:spPr bwMode="auto">
          <a:xfrm>
            <a:off x="3779838" y="5300663"/>
            <a:ext cx="215900" cy="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7" name="Rectangle 48"/>
          <p:cNvSpPr>
            <a:spLocks noChangeArrowheads="1"/>
          </p:cNvSpPr>
          <p:nvPr/>
        </p:nvSpPr>
        <p:spPr bwMode="auto">
          <a:xfrm>
            <a:off x="4932363" y="515778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38" name="Line 49"/>
          <p:cNvSpPr>
            <a:spLocks noChangeShapeType="1"/>
          </p:cNvSpPr>
          <p:nvPr/>
        </p:nvSpPr>
        <p:spPr bwMode="auto">
          <a:xfrm>
            <a:off x="4932363" y="5229225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9" name="Line 50"/>
          <p:cNvSpPr>
            <a:spLocks noChangeShapeType="1"/>
          </p:cNvSpPr>
          <p:nvPr/>
        </p:nvSpPr>
        <p:spPr bwMode="auto">
          <a:xfrm>
            <a:off x="4932363" y="53006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0" name="Line 51"/>
          <p:cNvSpPr>
            <a:spLocks noChangeShapeType="1"/>
          </p:cNvSpPr>
          <p:nvPr/>
        </p:nvSpPr>
        <p:spPr bwMode="auto">
          <a:xfrm>
            <a:off x="5508625" y="371633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1" name="Line 52"/>
          <p:cNvSpPr>
            <a:spLocks noChangeShapeType="1"/>
          </p:cNvSpPr>
          <p:nvPr/>
        </p:nvSpPr>
        <p:spPr bwMode="auto">
          <a:xfrm>
            <a:off x="5508625" y="37893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2" name="Line 53"/>
          <p:cNvSpPr>
            <a:spLocks noChangeShapeType="1"/>
          </p:cNvSpPr>
          <p:nvPr/>
        </p:nvSpPr>
        <p:spPr bwMode="auto">
          <a:xfrm>
            <a:off x="5508625" y="42211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3" name="Line 54"/>
          <p:cNvSpPr>
            <a:spLocks noChangeShapeType="1"/>
          </p:cNvSpPr>
          <p:nvPr/>
        </p:nvSpPr>
        <p:spPr bwMode="auto">
          <a:xfrm>
            <a:off x="5508625" y="4292600"/>
            <a:ext cx="215900" cy="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4" name="Line 55"/>
          <p:cNvSpPr>
            <a:spLocks noChangeShapeType="1"/>
          </p:cNvSpPr>
          <p:nvPr/>
        </p:nvSpPr>
        <p:spPr bwMode="auto">
          <a:xfrm>
            <a:off x="4356100" y="42211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5" name="Line 56"/>
          <p:cNvSpPr>
            <a:spLocks noChangeShapeType="1"/>
          </p:cNvSpPr>
          <p:nvPr/>
        </p:nvSpPr>
        <p:spPr bwMode="auto">
          <a:xfrm>
            <a:off x="4356100" y="4292600"/>
            <a:ext cx="2159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6" name="Rectangle 57"/>
          <p:cNvSpPr>
            <a:spLocks noChangeArrowheads="1"/>
          </p:cNvSpPr>
          <p:nvPr/>
        </p:nvSpPr>
        <p:spPr bwMode="auto">
          <a:xfrm>
            <a:off x="3779838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47" name="Line 58"/>
          <p:cNvSpPr>
            <a:spLocks noChangeShapeType="1"/>
          </p:cNvSpPr>
          <p:nvPr/>
        </p:nvSpPr>
        <p:spPr bwMode="auto">
          <a:xfrm>
            <a:off x="3779838" y="472440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8" name="Line 59"/>
          <p:cNvSpPr>
            <a:spLocks noChangeShapeType="1"/>
          </p:cNvSpPr>
          <p:nvPr/>
        </p:nvSpPr>
        <p:spPr bwMode="auto">
          <a:xfrm>
            <a:off x="3779838" y="479583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9" name="Rectangle 60"/>
          <p:cNvSpPr>
            <a:spLocks noChangeArrowheads="1"/>
          </p:cNvSpPr>
          <p:nvPr/>
        </p:nvSpPr>
        <p:spPr bwMode="auto">
          <a:xfrm>
            <a:off x="4932363" y="4652963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0" name="Line 61"/>
          <p:cNvSpPr>
            <a:spLocks noChangeShapeType="1"/>
          </p:cNvSpPr>
          <p:nvPr/>
        </p:nvSpPr>
        <p:spPr bwMode="auto">
          <a:xfrm>
            <a:off x="4932363" y="472440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1" name="Line 62"/>
          <p:cNvSpPr>
            <a:spLocks noChangeShapeType="1"/>
          </p:cNvSpPr>
          <p:nvPr/>
        </p:nvSpPr>
        <p:spPr bwMode="auto">
          <a:xfrm>
            <a:off x="4932363" y="4795838"/>
            <a:ext cx="215900" cy="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2" name="Rectangle 63"/>
          <p:cNvSpPr>
            <a:spLocks noChangeArrowheads="1"/>
          </p:cNvSpPr>
          <p:nvPr/>
        </p:nvSpPr>
        <p:spPr bwMode="auto">
          <a:xfrm>
            <a:off x="5508625" y="5157788"/>
            <a:ext cx="215900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53" name="Line 66"/>
          <p:cNvSpPr>
            <a:spLocks noChangeShapeType="1"/>
          </p:cNvSpPr>
          <p:nvPr/>
        </p:nvSpPr>
        <p:spPr bwMode="auto">
          <a:xfrm>
            <a:off x="3419475" y="3716338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4" name="Line 67"/>
          <p:cNvSpPr>
            <a:spLocks noChangeShapeType="1"/>
          </p:cNvSpPr>
          <p:nvPr/>
        </p:nvSpPr>
        <p:spPr bwMode="auto">
          <a:xfrm>
            <a:off x="3995738" y="3716338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5" name="Line 68"/>
          <p:cNvSpPr>
            <a:spLocks noChangeShapeType="1"/>
          </p:cNvSpPr>
          <p:nvPr/>
        </p:nvSpPr>
        <p:spPr bwMode="auto">
          <a:xfrm>
            <a:off x="4572000" y="3716338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6" name="Line 70"/>
          <p:cNvSpPr>
            <a:spLocks noChangeShapeType="1"/>
          </p:cNvSpPr>
          <p:nvPr/>
        </p:nvSpPr>
        <p:spPr bwMode="auto">
          <a:xfrm>
            <a:off x="3995738" y="4292600"/>
            <a:ext cx="360362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7" name="Line 71"/>
          <p:cNvSpPr>
            <a:spLocks noChangeShapeType="1"/>
          </p:cNvSpPr>
          <p:nvPr/>
        </p:nvSpPr>
        <p:spPr bwMode="auto">
          <a:xfrm>
            <a:off x="4572000" y="4292600"/>
            <a:ext cx="36036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8" name="Line 72"/>
          <p:cNvSpPr>
            <a:spLocks noChangeShapeType="1"/>
          </p:cNvSpPr>
          <p:nvPr/>
        </p:nvSpPr>
        <p:spPr bwMode="auto">
          <a:xfrm>
            <a:off x="3995738" y="4724400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9" name="Line 73"/>
          <p:cNvSpPr>
            <a:spLocks noChangeShapeType="1"/>
          </p:cNvSpPr>
          <p:nvPr/>
        </p:nvSpPr>
        <p:spPr bwMode="auto">
          <a:xfrm>
            <a:off x="4572000" y="4724400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0" name="Line 74"/>
          <p:cNvSpPr>
            <a:spLocks noChangeShapeType="1"/>
          </p:cNvSpPr>
          <p:nvPr/>
        </p:nvSpPr>
        <p:spPr bwMode="auto">
          <a:xfrm>
            <a:off x="3419475" y="5300663"/>
            <a:ext cx="360363" cy="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1" name="Line 75"/>
          <p:cNvSpPr>
            <a:spLocks noChangeShapeType="1"/>
          </p:cNvSpPr>
          <p:nvPr/>
        </p:nvSpPr>
        <p:spPr bwMode="auto">
          <a:xfrm>
            <a:off x="3995738" y="5300663"/>
            <a:ext cx="360362" cy="0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2" name="Line 76"/>
          <p:cNvSpPr>
            <a:spLocks noChangeShapeType="1"/>
          </p:cNvSpPr>
          <p:nvPr/>
        </p:nvSpPr>
        <p:spPr bwMode="auto">
          <a:xfrm>
            <a:off x="4572000" y="5300663"/>
            <a:ext cx="3603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3" name="Line 77"/>
          <p:cNvSpPr>
            <a:spLocks noChangeShapeType="1"/>
          </p:cNvSpPr>
          <p:nvPr/>
        </p:nvSpPr>
        <p:spPr bwMode="auto">
          <a:xfrm>
            <a:off x="5148263" y="5300663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4" name="Line 78"/>
          <p:cNvSpPr>
            <a:spLocks noChangeShapeType="1"/>
          </p:cNvSpPr>
          <p:nvPr/>
        </p:nvSpPr>
        <p:spPr bwMode="auto">
          <a:xfrm>
            <a:off x="3419475" y="3860800"/>
            <a:ext cx="360363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5" name="Line 79"/>
          <p:cNvSpPr>
            <a:spLocks noChangeShapeType="1"/>
          </p:cNvSpPr>
          <p:nvPr/>
        </p:nvSpPr>
        <p:spPr bwMode="auto">
          <a:xfrm>
            <a:off x="3419475" y="4292600"/>
            <a:ext cx="360363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6" name="Line 80"/>
          <p:cNvSpPr>
            <a:spLocks noChangeShapeType="1"/>
          </p:cNvSpPr>
          <p:nvPr/>
        </p:nvSpPr>
        <p:spPr bwMode="auto">
          <a:xfrm flipV="1">
            <a:off x="3419475" y="4148138"/>
            <a:ext cx="360363" cy="50482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7" name="Line 81"/>
          <p:cNvSpPr>
            <a:spLocks noChangeShapeType="1"/>
          </p:cNvSpPr>
          <p:nvPr/>
        </p:nvSpPr>
        <p:spPr bwMode="auto">
          <a:xfrm>
            <a:off x="3419475" y="4868863"/>
            <a:ext cx="360363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8" name="Line 82"/>
          <p:cNvSpPr>
            <a:spLocks noChangeShapeType="1"/>
          </p:cNvSpPr>
          <p:nvPr/>
        </p:nvSpPr>
        <p:spPr bwMode="auto">
          <a:xfrm flipV="1">
            <a:off x="3419475" y="4365625"/>
            <a:ext cx="360363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9" name="Line 83"/>
          <p:cNvSpPr>
            <a:spLocks noChangeShapeType="1"/>
          </p:cNvSpPr>
          <p:nvPr/>
        </p:nvSpPr>
        <p:spPr bwMode="auto">
          <a:xfrm>
            <a:off x="3995738" y="3789363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0" name="Line 84"/>
          <p:cNvSpPr>
            <a:spLocks noChangeShapeType="1"/>
          </p:cNvSpPr>
          <p:nvPr/>
        </p:nvSpPr>
        <p:spPr bwMode="auto">
          <a:xfrm flipV="1">
            <a:off x="3995738" y="3860800"/>
            <a:ext cx="360362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1" name="Line 85"/>
          <p:cNvSpPr>
            <a:spLocks noChangeShapeType="1"/>
          </p:cNvSpPr>
          <p:nvPr/>
        </p:nvSpPr>
        <p:spPr bwMode="auto">
          <a:xfrm>
            <a:off x="3995738" y="4868863"/>
            <a:ext cx="360362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2" name="Line 86"/>
          <p:cNvSpPr>
            <a:spLocks noChangeShapeType="1"/>
          </p:cNvSpPr>
          <p:nvPr/>
        </p:nvSpPr>
        <p:spPr bwMode="auto">
          <a:xfrm flipV="1">
            <a:off x="3995738" y="4868863"/>
            <a:ext cx="360362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3" name="Line 87"/>
          <p:cNvSpPr>
            <a:spLocks noChangeShapeType="1"/>
          </p:cNvSpPr>
          <p:nvPr/>
        </p:nvSpPr>
        <p:spPr bwMode="auto">
          <a:xfrm>
            <a:off x="4572000" y="3860800"/>
            <a:ext cx="360363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4" name="Line 88"/>
          <p:cNvSpPr>
            <a:spLocks noChangeShapeType="1"/>
          </p:cNvSpPr>
          <p:nvPr/>
        </p:nvSpPr>
        <p:spPr bwMode="auto">
          <a:xfrm flipV="1">
            <a:off x="4572000" y="3860800"/>
            <a:ext cx="360363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5" name="Line 89"/>
          <p:cNvSpPr>
            <a:spLocks noChangeShapeType="1"/>
          </p:cNvSpPr>
          <p:nvPr/>
        </p:nvSpPr>
        <p:spPr bwMode="auto">
          <a:xfrm>
            <a:off x="4572000" y="4868863"/>
            <a:ext cx="360363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6" name="Line 90"/>
          <p:cNvSpPr>
            <a:spLocks noChangeShapeType="1"/>
          </p:cNvSpPr>
          <p:nvPr/>
        </p:nvSpPr>
        <p:spPr bwMode="auto">
          <a:xfrm flipV="1">
            <a:off x="4572000" y="4868863"/>
            <a:ext cx="360363" cy="288925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7" name="Line 91"/>
          <p:cNvSpPr>
            <a:spLocks noChangeShapeType="1"/>
          </p:cNvSpPr>
          <p:nvPr/>
        </p:nvSpPr>
        <p:spPr bwMode="auto">
          <a:xfrm>
            <a:off x="5148263" y="3860800"/>
            <a:ext cx="360362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8" name="Line 92"/>
          <p:cNvSpPr>
            <a:spLocks noChangeShapeType="1"/>
          </p:cNvSpPr>
          <p:nvPr/>
        </p:nvSpPr>
        <p:spPr bwMode="auto">
          <a:xfrm>
            <a:off x="5148263" y="4148138"/>
            <a:ext cx="360362" cy="50482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9" name="Line 93"/>
          <p:cNvSpPr>
            <a:spLocks noChangeShapeType="1"/>
          </p:cNvSpPr>
          <p:nvPr/>
        </p:nvSpPr>
        <p:spPr bwMode="auto">
          <a:xfrm>
            <a:off x="5148263" y="4365625"/>
            <a:ext cx="360362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0" name="Line 94"/>
          <p:cNvSpPr>
            <a:spLocks noChangeShapeType="1"/>
          </p:cNvSpPr>
          <p:nvPr/>
        </p:nvSpPr>
        <p:spPr bwMode="auto">
          <a:xfrm flipV="1">
            <a:off x="5148263" y="3860800"/>
            <a:ext cx="360362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1" name="Line 95"/>
          <p:cNvSpPr>
            <a:spLocks noChangeShapeType="1"/>
          </p:cNvSpPr>
          <p:nvPr/>
        </p:nvSpPr>
        <p:spPr bwMode="auto">
          <a:xfrm flipV="1">
            <a:off x="5148263" y="4292600"/>
            <a:ext cx="360362" cy="504825"/>
          </a:xfrm>
          <a:prstGeom prst="line">
            <a:avLst/>
          </a:prstGeom>
          <a:noFill/>
          <a:ln w="12700">
            <a:solidFill>
              <a:srgbClr val="B6AD0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2" name="Line 96"/>
          <p:cNvSpPr>
            <a:spLocks noChangeShapeType="1"/>
          </p:cNvSpPr>
          <p:nvPr/>
        </p:nvSpPr>
        <p:spPr bwMode="auto">
          <a:xfrm flipV="1">
            <a:off x="5148263" y="4868863"/>
            <a:ext cx="360362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3" name="Line 97"/>
          <p:cNvSpPr>
            <a:spLocks noChangeShapeType="1"/>
          </p:cNvSpPr>
          <p:nvPr/>
        </p:nvSpPr>
        <p:spPr bwMode="auto">
          <a:xfrm flipV="1">
            <a:off x="3419475" y="3860800"/>
            <a:ext cx="288925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4" name="Line 98"/>
          <p:cNvSpPr>
            <a:spLocks noChangeShapeType="1"/>
          </p:cNvSpPr>
          <p:nvPr/>
        </p:nvSpPr>
        <p:spPr bwMode="auto">
          <a:xfrm>
            <a:off x="5148263" y="3716338"/>
            <a:ext cx="360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37985" name="Rectangle 100"/>
          <p:cNvSpPr>
            <a:spLocks noGrp="1" noChangeArrowheads="1"/>
          </p:cNvSpPr>
          <p:nvPr>
            <p:ph type="title"/>
          </p:nvPr>
        </p:nvSpPr>
        <p:spPr>
          <a:xfrm>
            <a:off x="2627313" y="333375"/>
            <a:ext cx="4700587" cy="8096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A Benes Network</a:t>
            </a:r>
          </a:p>
        </p:txBody>
      </p:sp>
      <p:sp>
        <p:nvSpPr>
          <p:cNvPr id="37986" name="Line 101"/>
          <p:cNvSpPr>
            <a:spLocks noChangeShapeType="1"/>
          </p:cNvSpPr>
          <p:nvPr/>
        </p:nvSpPr>
        <p:spPr bwMode="auto">
          <a:xfrm flipV="1">
            <a:off x="5508625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7" name="Line 102"/>
          <p:cNvSpPr>
            <a:spLocks noChangeShapeType="1"/>
          </p:cNvSpPr>
          <p:nvPr/>
        </p:nvSpPr>
        <p:spPr bwMode="auto">
          <a:xfrm>
            <a:off x="5508625" y="5157788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08FB545-4FAC-4079-BFB2-FF6FE1EF4567}" type="slidenum">
              <a:rPr lang="en-CA" smtClean="0"/>
              <a:pPr eaLnBrk="1" hangingPunct="1"/>
              <a:t>38</a:t>
            </a:fld>
            <a:endParaRPr lang="en-CA" smtClean="0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Divide into blocks of </a:t>
            </a:r>
            <a:r>
              <a:rPr lang="en-US" dirty="0" err="1" smtClean="0">
                <a:solidFill>
                  <a:schemeClr val="folHlink"/>
                </a:solidFill>
              </a:rPr>
              <a:t>lg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lg</a:t>
            </a:r>
            <a:r>
              <a:rPr lang="en-US" dirty="0" smtClean="0">
                <a:solidFill>
                  <a:schemeClr val="folHlink"/>
                </a:solidFill>
              </a:rPr>
              <a:t> n</a:t>
            </a:r>
            <a:r>
              <a:rPr lang="en-US" dirty="0" smtClean="0"/>
              <a:t> gates … encode their actions in a word. Taking advantage of regularity of address mechanism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and also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Modify approach to avoid power of 2 issue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Can trace a path in time </a:t>
            </a:r>
            <a:r>
              <a:rPr lang="en-US" dirty="0" smtClean="0">
                <a:solidFill>
                  <a:schemeClr val="folHlink"/>
                </a:solidFill>
              </a:rPr>
              <a:t>O(</a:t>
            </a:r>
            <a:r>
              <a:rPr lang="en-US" dirty="0" err="1" smtClean="0">
                <a:solidFill>
                  <a:schemeClr val="folHlink"/>
                </a:solidFill>
              </a:rPr>
              <a:t>lg</a:t>
            </a:r>
            <a:r>
              <a:rPr lang="en-US" dirty="0" smtClean="0">
                <a:solidFill>
                  <a:schemeClr val="folHlink"/>
                </a:solidFill>
              </a:rPr>
              <a:t> n/(</a:t>
            </a:r>
            <a:r>
              <a:rPr lang="en-US" dirty="0" err="1" smtClean="0">
                <a:solidFill>
                  <a:schemeClr val="folHlink"/>
                </a:solidFill>
              </a:rPr>
              <a:t>lg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err="1" smtClean="0">
                <a:solidFill>
                  <a:schemeClr val="folHlink"/>
                </a:solidFill>
              </a:rPr>
              <a:t>lg</a:t>
            </a:r>
            <a:r>
              <a:rPr lang="en-US" dirty="0" smtClean="0">
                <a:solidFill>
                  <a:schemeClr val="folHlink"/>
                </a:solidFill>
              </a:rPr>
              <a:t> n)</a:t>
            </a:r>
          </a:p>
          <a:p>
            <a:pPr eaLnBrk="1" hangingPunct="1">
              <a:buNone/>
            </a:pPr>
            <a:r>
              <a:rPr lang="en-US" dirty="0" smtClean="0"/>
              <a:t>This is the best time we are able get for </a:t>
            </a:r>
            <a:r>
              <a:rPr lang="el-GR" dirty="0" smtClean="0">
                <a:solidFill>
                  <a:schemeClr val="folHlink"/>
                </a:solidFill>
                <a:cs typeface="Times New Roman" pitchFamily="18" charset="0"/>
              </a:rPr>
              <a:t>π</a:t>
            </a:r>
            <a:r>
              <a:rPr lang="en-US" dirty="0" smtClean="0">
                <a:cs typeface="Times New Roman" pitchFamily="18" charset="0"/>
              </a:rPr>
              <a:t> and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solidFill>
                  <a:schemeClr val="folHlink"/>
                </a:solidFill>
                <a:cs typeface="Times New Roman" pitchFamily="18" charset="0"/>
              </a:rPr>
              <a:t>-1</a:t>
            </a:r>
            <a:r>
              <a:rPr lang="en-US" dirty="0" smtClean="0">
                <a:cs typeface="Times New Roman" pitchFamily="18" charset="0"/>
              </a:rPr>
              <a:t> in nearly minimum space.</a:t>
            </a:r>
            <a:endParaRPr lang="el-GR" dirty="0" smtClean="0">
              <a:solidFill>
                <a:srgbClr val="316501"/>
              </a:solidFill>
              <a:cs typeface="Times New Roman" pitchFamily="18" charset="0"/>
            </a:endParaRPr>
          </a:p>
        </p:txBody>
      </p:sp>
      <p:sp useBgFill="1">
        <p:nvSpPr>
          <p:cNvPr id="38917" name="Rectangle 5"/>
          <p:cNvSpPr>
            <a:spLocks noGrp="1" noChangeArrowheads="1"/>
          </p:cNvSpPr>
          <p:nvPr>
            <p:ph type="title"/>
          </p:nvPr>
        </p:nvSpPr>
        <p:spPr>
          <a:xfrm>
            <a:off x="1547813" y="333375"/>
            <a:ext cx="6135687" cy="8096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What can we do with it?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8664829-BD8C-4545-8963-78F267CB38C6}" type="slidenum">
              <a:rPr lang="en-CA" smtClean="0"/>
              <a:pPr eaLnBrk="1" hangingPunct="1"/>
              <a:t>39</a:t>
            </a:fld>
            <a:endParaRPr lang="en-CA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Observe: This method </a:t>
            </a:r>
            <a:r>
              <a:rPr lang="en-US" smtClean="0">
                <a:solidFill>
                  <a:schemeClr val="accent2"/>
                </a:solidFill>
                <a:cs typeface="Times New Roman" pitchFamily="18" charset="0"/>
              </a:rPr>
              <a:t>“violates”</a:t>
            </a:r>
            <a:r>
              <a:rPr lang="en-US" smtClean="0">
                <a:cs typeface="Times New Roman" pitchFamily="18" charset="0"/>
              </a:rPr>
              <a:t> the pointer machine lower bound by using </a:t>
            </a:r>
            <a:r>
              <a:rPr lang="en-US" smtClean="0">
                <a:solidFill>
                  <a:srgbClr val="316501"/>
                </a:solidFill>
                <a:cs typeface="Times New Roman" pitchFamily="18" charset="0"/>
              </a:rPr>
              <a:t>“micropointers”.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cs typeface="Times New Roman" pitchFamily="18" charset="0"/>
              </a:rPr>
              <a:t>But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316501"/>
                </a:solidFill>
                <a:cs typeface="Times New Roman" pitchFamily="18" charset="0"/>
              </a:rPr>
              <a:t>More general Lower Bound (Golynski): Both methods are optimal for their respective extra space constraints</a:t>
            </a:r>
            <a:endParaRPr lang="el-GR" smtClean="0">
              <a:solidFill>
                <a:srgbClr val="316501"/>
              </a:solidFill>
              <a:cs typeface="Times New Roman" pitchFamily="18" charset="0"/>
            </a:endParaRPr>
          </a:p>
        </p:txBody>
      </p:sp>
      <p:sp useBgFill="1">
        <p:nvSpPr>
          <p:cNvPr id="39941" name="Rectangle 4"/>
          <p:cNvSpPr>
            <a:spLocks noGrp="1" noChangeArrowheads="1"/>
          </p:cNvSpPr>
          <p:nvPr>
            <p:ph type="title"/>
          </p:nvPr>
        </p:nvSpPr>
        <p:spPr>
          <a:xfrm>
            <a:off x="1547813" y="476250"/>
            <a:ext cx="6135687" cy="738188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Both are Best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</a:t>
            </a:r>
            <a:r>
              <a:rPr lang="en-US" dirty="0" smtClean="0">
                <a:solidFill>
                  <a:srgbClr val="316501"/>
                </a:solidFill>
              </a:rPr>
              <a:t>Static</a:t>
            </a:r>
            <a:r>
              <a:rPr lang="en-US" dirty="0" smtClean="0"/>
              <a:t> Bounded Subset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Given:</a:t>
                </a:r>
                <a:r>
                  <a:rPr lang="en-US" dirty="0" smtClean="0"/>
                  <a:t> Universe </a:t>
                </a:r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[m]= 0,…,m-1 </a:t>
                </a:r>
                <a:r>
                  <a:rPr lang="en-US" dirty="0" smtClean="0"/>
                  <a:t>and </a:t>
                </a:r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n</a:t>
                </a:r>
                <a:r>
                  <a:rPr lang="en-US" dirty="0" smtClean="0"/>
                  <a:t> arbitrary elements from this universe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Create:</a:t>
                </a:r>
                <a:r>
                  <a:rPr lang="en-US" dirty="0" smtClean="0"/>
                  <a:t> Static data structure to support “member?” in constant time in  the  </a:t>
                </a:r>
                <a:r>
                  <a:rPr lang="en-US" dirty="0" err="1" smtClean="0"/>
                  <a:t>lg</a:t>
                </a:r>
                <a:r>
                  <a:rPr lang="en-US" dirty="0" smtClean="0"/>
                  <a:t> m bit RAM model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C00000"/>
                    </a:solidFill>
                  </a:rPr>
                  <a:t>Using: </a:t>
                </a:r>
                <a:r>
                  <a:rPr lang="en-US" dirty="0" smtClean="0"/>
                  <a:t>Close to information theory lower bound space, i.e. about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/>
                      </a:rPr>
                      <m:t>𝑙𝑔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solidFill>
                                  <a:schemeClr val="bg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 bits</a:t>
                </a:r>
              </a:p>
              <a:p>
                <a:pPr marL="0" indent="0">
                  <a:buNone/>
                </a:pPr>
                <a:r>
                  <a:rPr lang="en-US" dirty="0" smtClean="0"/>
                  <a:t>(</a:t>
                </a:r>
                <a:r>
                  <a:rPr lang="en-US" dirty="0" err="1" smtClean="0"/>
                  <a:t>Brodnik</a:t>
                </a:r>
                <a:r>
                  <a:rPr lang="en-US" dirty="0" smtClean="0"/>
                  <a:t> &amp; M)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6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Summer School '13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C466A-930C-48F5-AF24-F331012D3A42}" type="slidenum">
              <a:rPr lang="en-CA" smtClean="0"/>
              <a:pPr>
                <a:defRPr/>
              </a:pPr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531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602EED4-539C-4440-AD1B-129433B62800}" type="slidenum">
              <a:rPr lang="en-CA" smtClean="0"/>
              <a:pPr eaLnBrk="1" hangingPunct="1"/>
              <a:t>40</a:t>
            </a:fld>
            <a:endParaRPr lang="en-CA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Consider the cycles of 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endParaRPr lang="en-US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( 2  6  8)( 3  5  9  10)( 4  1  7)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Bit vector indicates start of each cycle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( </a:t>
            </a:r>
            <a:r>
              <a:rPr lang="en-US" dirty="0" smtClean="0">
                <a:solidFill>
                  <a:schemeClr val="hlink"/>
                </a:solidFill>
                <a:cs typeface="Times New Roman" pitchFamily="18" charset="0"/>
              </a:rPr>
              <a:t>2 </a:t>
            </a:r>
            <a:r>
              <a:rPr lang="en-US" dirty="0" smtClean="0">
                <a:cs typeface="Times New Roman" pitchFamily="18" charset="0"/>
              </a:rPr>
              <a:t> 6  8    </a:t>
            </a:r>
            <a:r>
              <a:rPr lang="en-US" dirty="0" smtClean="0">
                <a:solidFill>
                  <a:schemeClr val="hlink"/>
                </a:solidFill>
                <a:cs typeface="Times New Roman" pitchFamily="18" charset="0"/>
              </a:rPr>
              <a:t>3</a:t>
            </a:r>
            <a:r>
              <a:rPr lang="en-US" dirty="0" smtClean="0">
                <a:cs typeface="Times New Roman" pitchFamily="18" charset="0"/>
              </a:rPr>
              <a:t>  5  9  10   </a:t>
            </a:r>
            <a:r>
              <a:rPr lang="en-US" dirty="0" smtClean="0">
                <a:solidFill>
                  <a:schemeClr val="hlink"/>
                </a:solidFill>
                <a:cs typeface="Times New Roman" pitchFamily="18" charset="0"/>
              </a:rPr>
              <a:t>4</a:t>
            </a:r>
            <a:r>
              <a:rPr lang="en-US" dirty="0" smtClean="0">
                <a:solidFill>
                  <a:schemeClr val="accent2"/>
                </a:solidFill>
                <a:cs typeface="Times New Roman" pitchFamily="18" charset="0"/>
              </a:rPr>
              <a:t>  </a:t>
            </a:r>
            <a:r>
              <a:rPr lang="en-US" dirty="0" smtClean="0">
                <a:cs typeface="Times New Roman" pitchFamily="18" charset="0"/>
              </a:rPr>
              <a:t>1  7)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Ignore </a:t>
            </a:r>
            <a:r>
              <a:rPr lang="en-US" dirty="0" err="1" smtClean="0">
                <a:cs typeface="Times New Roman" pitchFamily="18" charset="0"/>
              </a:rPr>
              <a:t>parens</a:t>
            </a:r>
            <a:r>
              <a:rPr lang="en-US" dirty="0" smtClean="0">
                <a:cs typeface="Times New Roman" pitchFamily="18" charset="0"/>
              </a:rPr>
              <a:t>, view as new permutation, </a:t>
            </a:r>
            <a:r>
              <a:rPr lang="el-GR" dirty="0" smtClean="0">
                <a:solidFill>
                  <a:schemeClr val="folHlink"/>
                </a:solidFill>
                <a:cs typeface="Times New Roman" pitchFamily="18" charset="0"/>
              </a:rPr>
              <a:t>ψ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Note: </a:t>
            </a:r>
            <a:r>
              <a:rPr lang="el-GR" dirty="0" smtClean="0">
                <a:solidFill>
                  <a:schemeClr val="folHlink"/>
                </a:solidFill>
                <a:cs typeface="Times New Roman" pitchFamily="18" charset="0"/>
              </a:rPr>
              <a:t>ψ</a:t>
            </a:r>
            <a:r>
              <a:rPr lang="en-US" baseline="30000" dirty="0" smtClean="0">
                <a:solidFill>
                  <a:schemeClr val="folHlink"/>
                </a:solidFill>
                <a:cs typeface="Times New Roman" pitchFamily="18" charset="0"/>
              </a:rPr>
              <a:t>-1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folHlink"/>
                </a:solidFill>
                <a:cs typeface="Times New Roman" pitchFamily="18" charset="0"/>
              </a:rPr>
              <a:t>)</a:t>
            </a:r>
            <a:r>
              <a:rPr lang="en-US" dirty="0" smtClean="0">
                <a:cs typeface="Times New Roman" pitchFamily="18" charset="0"/>
              </a:rPr>
              <a:t> is position containing </a:t>
            </a:r>
            <a:r>
              <a:rPr lang="en-US" dirty="0" err="1" smtClean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cs typeface="Times New Roman" pitchFamily="18" charset="0"/>
              </a:rPr>
              <a:t>So we have </a:t>
            </a:r>
            <a:r>
              <a:rPr lang="el-GR" dirty="0" smtClean="0">
                <a:cs typeface="Times New Roman" pitchFamily="18" charset="0"/>
              </a:rPr>
              <a:t>ψ</a:t>
            </a:r>
            <a:r>
              <a:rPr lang="en-US" dirty="0" smtClean="0">
                <a:cs typeface="Times New Roman" pitchFamily="18" charset="0"/>
              </a:rPr>
              <a:t> and </a:t>
            </a:r>
            <a:r>
              <a:rPr lang="el-GR" dirty="0" smtClean="0">
                <a:cs typeface="Times New Roman" pitchFamily="18" charset="0"/>
              </a:rPr>
              <a:t>ψ</a:t>
            </a:r>
            <a:r>
              <a:rPr lang="en-US" baseline="30000" dirty="0" smtClean="0">
                <a:cs typeface="Times New Roman" pitchFamily="18" charset="0"/>
              </a:rPr>
              <a:t>-1</a:t>
            </a:r>
            <a:r>
              <a:rPr lang="en-US" dirty="0" smtClean="0">
                <a:cs typeface="Times New Roman" pitchFamily="18" charset="0"/>
              </a:rPr>
              <a:t> as before</a:t>
            </a:r>
          </a:p>
          <a:p>
            <a:pPr eaLnBrk="1" hangingPunct="1">
              <a:buNone/>
            </a:pPr>
            <a:r>
              <a:rPr lang="en-US" dirty="0" smtClean="0">
                <a:cs typeface="Times New Roman" pitchFamily="18" charset="0"/>
              </a:rPr>
              <a:t>Use </a:t>
            </a:r>
            <a:r>
              <a:rPr lang="el-GR" dirty="0" smtClean="0">
                <a:cs typeface="Times New Roman" pitchFamily="18" charset="0"/>
              </a:rPr>
              <a:t>ψ</a:t>
            </a:r>
            <a:r>
              <a:rPr lang="en-US" baseline="30000" dirty="0" smtClean="0">
                <a:cs typeface="Times New Roman" pitchFamily="18" charset="0"/>
              </a:rPr>
              <a:t>-1</a:t>
            </a:r>
            <a:r>
              <a:rPr lang="en-US" dirty="0" smtClean="0">
                <a:cs typeface="Times New Roman" pitchFamily="18" charset="0"/>
              </a:rPr>
              <a:t>(</a:t>
            </a:r>
            <a:r>
              <a:rPr lang="en-US" dirty="0" err="1" smtClean="0"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) to find </a:t>
            </a:r>
            <a:r>
              <a:rPr lang="en-US" dirty="0" err="1" smtClean="0"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, then n bit vector (rank, select) to find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solidFill>
                  <a:schemeClr val="hlink"/>
                </a:solidFill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or</a:t>
            </a:r>
            <a:r>
              <a:rPr lang="en-US" dirty="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π</a:t>
            </a:r>
            <a:r>
              <a:rPr lang="en-US" baseline="30000" dirty="0" smtClean="0">
                <a:solidFill>
                  <a:schemeClr val="hlink"/>
                </a:solidFill>
                <a:cs typeface="Times New Roman" pitchFamily="18" charset="0"/>
              </a:rPr>
              <a:t>-k</a:t>
            </a:r>
            <a:endParaRPr lang="el-GR" baseline="30000" dirty="0" smtClean="0">
              <a:solidFill>
                <a:schemeClr val="hlink"/>
              </a:solidFill>
              <a:cs typeface="Times New Roman" pitchFamily="18" charset="0"/>
            </a:endParaRPr>
          </a:p>
        </p:txBody>
      </p:sp>
      <p:sp useBgFill="1"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>
          <a:xfrm>
            <a:off x="1187450" y="476250"/>
            <a:ext cx="6913563" cy="666750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i="1" smtClean="0"/>
              <a:t>Back to the main track:</a:t>
            </a:r>
            <a:r>
              <a:rPr lang="en-US" sz="4000" smtClean="0"/>
              <a:t> Powers of </a:t>
            </a:r>
            <a:r>
              <a:rPr lang="el-GR" sz="4000" smtClean="0"/>
              <a:t>π</a:t>
            </a:r>
            <a:endParaRPr lang="en-US" sz="400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65FFE55-74EA-4F65-8AF6-45A07F737229}" type="slidenum">
              <a:rPr lang="en-CA" smtClean="0"/>
              <a:pPr eaLnBrk="1" hangingPunct="1"/>
              <a:t>41</a:t>
            </a:fld>
            <a:endParaRPr lang="en-CA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Now consider arbitrary functions [n]</a:t>
            </a:r>
            <a:r>
              <a:rPr lang="en-US" smtClean="0">
                <a:cs typeface="Times New Roman" pitchFamily="18" charset="0"/>
              </a:rPr>
              <a:t>→</a:t>
            </a:r>
            <a:r>
              <a:rPr lang="en-US" smtClean="0"/>
              <a:t>[n]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B6AD02"/>
                </a:solidFill>
              </a:rPr>
              <a:t>“A function is just a hairy permutation”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All tree edges lead to a cycle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1989" name="Oval 4"/>
          <p:cNvSpPr>
            <a:spLocks noChangeArrowheads="1"/>
          </p:cNvSpPr>
          <p:nvPr/>
        </p:nvSpPr>
        <p:spPr bwMode="auto">
          <a:xfrm>
            <a:off x="1476375" y="4221163"/>
            <a:ext cx="1943100" cy="6477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Oval 5"/>
          <p:cNvSpPr>
            <a:spLocks noChangeArrowheads="1"/>
          </p:cNvSpPr>
          <p:nvPr/>
        </p:nvSpPr>
        <p:spPr bwMode="auto">
          <a:xfrm>
            <a:off x="4427538" y="4437063"/>
            <a:ext cx="720725" cy="3603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6"/>
          <p:cNvSpPr>
            <a:spLocks noChangeArrowheads="1"/>
          </p:cNvSpPr>
          <p:nvPr/>
        </p:nvSpPr>
        <p:spPr bwMode="auto">
          <a:xfrm>
            <a:off x="6084888" y="4365625"/>
            <a:ext cx="1150937" cy="5032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7"/>
          <p:cNvSpPr>
            <a:spLocks noChangeShapeType="1"/>
          </p:cNvSpPr>
          <p:nvPr/>
        </p:nvSpPr>
        <p:spPr bwMode="auto">
          <a:xfrm flipH="1">
            <a:off x="1692275" y="4797425"/>
            <a:ext cx="71438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8"/>
          <p:cNvSpPr>
            <a:spLocks noChangeShapeType="1"/>
          </p:cNvSpPr>
          <p:nvPr/>
        </p:nvSpPr>
        <p:spPr bwMode="auto">
          <a:xfrm>
            <a:off x="1763713" y="4797425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1692275" y="5013325"/>
            <a:ext cx="144463" cy="2873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 flipH="1">
            <a:off x="4787900" y="4797425"/>
            <a:ext cx="71438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>
            <a:off x="4859338" y="4797425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4787900" y="5013325"/>
            <a:ext cx="144463" cy="2873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 flipH="1">
            <a:off x="7164388" y="4725988"/>
            <a:ext cx="7143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4"/>
          <p:cNvSpPr>
            <a:spLocks noChangeShapeType="1"/>
          </p:cNvSpPr>
          <p:nvPr/>
        </p:nvSpPr>
        <p:spPr bwMode="auto">
          <a:xfrm>
            <a:off x="7235825" y="4725988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5"/>
          <p:cNvSpPr>
            <a:spLocks noChangeShapeType="1"/>
          </p:cNvSpPr>
          <p:nvPr/>
        </p:nvSpPr>
        <p:spPr bwMode="auto">
          <a:xfrm>
            <a:off x="7164388" y="4941888"/>
            <a:ext cx="144462" cy="287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flipH="1" flipV="1">
            <a:off x="2987675" y="3789363"/>
            <a:ext cx="71438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7"/>
          <p:cNvSpPr>
            <a:spLocks noChangeShapeType="1"/>
          </p:cNvSpPr>
          <p:nvPr/>
        </p:nvSpPr>
        <p:spPr bwMode="auto">
          <a:xfrm flipV="1">
            <a:off x="3059113" y="3789363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8"/>
          <p:cNvSpPr>
            <a:spLocks noChangeShapeType="1"/>
          </p:cNvSpPr>
          <p:nvPr/>
        </p:nvSpPr>
        <p:spPr bwMode="auto">
          <a:xfrm flipV="1">
            <a:off x="2987675" y="4005263"/>
            <a:ext cx="71438" cy="287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19"/>
          <p:cNvSpPr>
            <a:spLocks noChangeShapeType="1"/>
          </p:cNvSpPr>
          <p:nvPr/>
        </p:nvSpPr>
        <p:spPr bwMode="auto">
          <a:xfrm flipH="1" flipV="1">
            <a:off x="4500563" y="4005263"/>
            <a:ext cx="7143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0"/>
          <p:cNvSpPr>
            <a:spLocks noChangeShapeType="1"/>
          </p:cNvSpPr>
          <p:nvPr/>
        </p:nvSpPr>
        <p:spPr bwMode="auto">
          <a:xfrm flipV="1">
            <a:off x="4572000" y="4005263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1"/>
          <p:cNvSpPr>
            <a:spLocks noChangeShapeType="1"/>
          </p:cNvSpPr>
          <p:nvPr/>
        </p:nvSpPr>
        <p:spPr bwMode="auto">
          <a:xfrm flipV="1">
            <a:off x="4500563" y="4221163"/>
            <a:ext cx="71437" cy="287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2"/>
          <p:cNvSpPr>
            <a:spLocks noChangeShapeType="1"/>
          </p:cNvSpPr>
          <p:nvPr/>
        </p:nvSpPr>
        <p:spPr bwMode="auto">
          <a:xfrm flipH="1" flipV="1">
            <a:off x="7164388" y="4005263"/>
            <a:ext cx="7143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3"/>
          <p:cNvSpPr>
            <a:spLocks noChangeShapeType="1"/>
          </p:cNvSpPr>
          <p:nvPr/>
        </p:nvSpPr>
        <p:spPr bwMode="auto">
          <a:xfrm flipV="1">
            <a:off x="7235825" y="4005263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4"/>
          <p:cNvSpPr>
            <a:spLocks noChangeShapeType="1"/>
          </p:cNvSpPr>
          <p:nvPr/>
        </p:nvSpPr>
        <p:spPr bwMode="auto">
          <a:xfrm flipV="1">
            <a:off x="7164388" y="4221163"/>
            <a:ext cx="71437" cy="287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5"/>
          <p:cNvSpPr>
            <a:spLocks noChangeShapeType="1"/>
          </p:cNvSpPr>
          <p:nvPr/>
        </p:nvSpPr>
        <p:spPr bwMode="auto">
          <a:xfrm flipH="1" flipV="1">
            <a:off x="6156325" y="4005263"/>
            <a:ext cx="71438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6"/>
          <p:cNvSpPr>
            <a:spLocks noChangeShapeType="1"/>
          </p:cNvSpPr>
          <p:nvPr/>
        </p:nvSpPr>
        <p:spPr bwMode="auto">
          <a:xfrm flipV="1">
            <a:off x="6227763" y="4005263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7"/>
          <p:cNvSpPr>
            <a:spLocks noChangeShapeType="1"/>
          </p:cNvSpPr>
          <p:nvPr/>
        </p:nvSpPr>
        <p:spPr bwMode="auto">
          <a:xfrm flipV="1">
            <a:off x="6156325" y="4221163"/>
            <a:ext cx="71438" cy="287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Line 28"/>
          <p:cNvSpPr>
            <a:spLocks noChangeShapeType="1"/>
          </p:cNvSpPr>
          <p:nvPr/>
        </p:nvSpPr>
        <p:spPr bwMode="auto">
          <a:xfrm flipH="1" flipV="1">
            <a:off x="1547813" y="3933825"/>
            <a:ext cx="7143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Line 29"/>
          <p:cNvSpPr>
            <a:spLocks noChangeShapeType="1"/>
          </p:cNvSpPr>
          <p:nvPr/>
        </p:nvSpPr>
        <p:spPr bwMode="auto">
          <a:xfrm flipV="1">
            <a:off x="1619250" y="3933825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0"/>
          <p:cNvSpPr>
            <a:spLocks noChangeShapeType="1"/>
          </p:cNvSpPr>
          <p:nvPr/>
        </p:nvSpPr>
        <p:spPr bwMode="auto">
          <a:xfrm flipV="1">
            <a:off x="1547813" y="4149725"/>
            <a:ext cx="71437" cy="2873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31"/>
          <p:cNvSpPr>
            <a:spLocks noChangeShapeType="1"/>
          </p:cNvSpPr>
          <p:nvPr/>
        </p:nvSpPr>
        <p:spPr bwMode="auto">
          <a:xfrm flipV="1">
            <a:off x="1835150" y="3862388"/>
            <a:ext cx="288925" cy="714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Line 32"/>
          <p:cNvSpPr>
            <a:spLocks noChangeShapeType="1"/>
          </p:cNvSpPr>
          <p:nvPr/>
        </p:nvSpPr>
        <p:spPr bwMode="auto">
          <a:xfrm>
            <a:off x="1835150" y="3717925"/>
            <a:ext cx="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8" name="Line 33"/>
          <p:cNvSpPr>
            <a:spLocks noChangeShapeType="1"/>
          </p:cNvSpPr>
          <p:nvPr/>
        </p:nvSpPr>
        <p:spPr bwMode="auto">
          <a:xfrm>
            <a:off x="2268538" y="4868863"/>
            <a:ext cx="7143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9" name="Line 34"/>
          <p:cNvSpPr>
            <a:spLocks noChangeShapeType="1"/>
          </p:cNvSpPr>
          <p:nvPr/>
        </p:nvSpPr>
        <p:spPr bwMode="auto">
          <a:xfrm>
            <a:off x="2627313" y="4868863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0" name="Line 35"/>
          <p:cNvSpPr>
            <a:spLocks noChangeShapeType="1"/>
          </p:cNvSpPr>
          <p:nvPr/>
        </p:nvSpPr>
        <p:spPr bwMode="auto">
          <a:xfrm flipH="1">
            <a:off x="4284663" y="4725988"/>
            <a:ext cx="215900" cy="14287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1" name="Line 36"/>
          <p:cNvSpPr>
            <a:spLocks noChangeShapeType="1"/>
          </p:cNvSpPr>
          <p:nvPr/>
        </p:nvSpPr>
        <p:spPr bwMode="auto">
          <a:xfrm>
            <a:off x="5148263" y="4652963"/>
            <a:ext cx="2159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2" name="Line 37"/>
          <p:cNvSpPr>
            <a:spLocks noChangeShapeType="1"/>
          </p:cNvSpPr>
          <p:nvPr/>
        </p:nvSpPr>
        <p:spPr bwMode="auto">
          <a:xfrm flipH="1">
            <a:off x="6011863" y="4725988"/>
            <a:ext cx="144462" cy="14287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3" name="Line 38"/>
          <p:cNvSpPr>
            <a:spLocks noChangeShapeType="1"/>
          </p:cNvSpPr>
          <p:nvPr/>
        </p:nvSpPr>
        <p:spPr bwMode="auto">
          <a:xfrm flipH="1" flipV="1">
            <a:off x="6659563" y="3860800"/>
            <a:ext cx="7143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4" name="Line 39"/>
          <p:cNvSpPr>
            <a:spLocks noChangeShapeType="1"/>
          </p:cNvSpPr>
          <p:nvPr/>
        </p:nvSpPr>
        <p:spPr bwMode="auto">
          <a:xfrm flipV="1">
            <a:off x="6731000" y="3860800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5" name="Line 40"/>
          <p:cNvSpPr>
            <a:spLocks noChangeShapeType="1"/>
          </p:cNvSpPr>
          <p:nvPr/>
        </p:nvSpPr>
        <p:spPr bwMode="auto">
          <a:xfrm flipV="1">
            <a:off x="6659563" y="4076700"/>
            <a:ext cx="71437" cy="2873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6" name="Line 41"/>
          <p:cNvSpPr>
            <a:spLocks noChangeShapeType="1"/>
          </p:cNvSpPr>
          <p:nvPr/>
        </p:nvSpPr>
        <p:spPr bwMode="auto">
          <a:xfrm flipV="1">
            <a:off x="6946900" y="3789363"/>
            <a:ext cx="288925" cy="714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7" name="Line 42"/>
          <p:cNvSpPr>
            <a:spLocks noChangeShapeType="1"/>
          </p:cNvSpPr>
          <p:nvPr/>
        </p:nvSpPr>
        <p:spPr bwMode="auto">
          <a:xfrm>
            <a:off x="6946900" y="3644900"/>
            <a:ext cx="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8" name="Line 43"/>
          <p:cNvSpPr>
            <a:spLocks noChangeShapeType="1"/>
          </p:cNvSpPr>
          <p:nvPr/>
        </p:nvSpPr>
        <p:spPr bwMode="auto">
          <a:xfrm>
            <a:off x="6443663" y="5373688"/>
            <a:ext cx="288925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9" name="Line 44"/>
          <p:cNvSpPr>
            <a:spLocks noChangeShapeType="1"/>
          </p:cNvSpPr>
          <p:nvPr/>
        </p:nvSpPr>
        <p:spPr bwMode="auto">
          <a:xfrm flipV="1">
            <a:off x="6443663" y="5157788"/>
            <a:ext cx="215900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0" name="Line 45"/>
          <p:cNvSpPr>
            <a:spLocks noChangeShapeType="1"/>
          </p:cNvSpPr>
          <p:nvPr/>
        </p:nvSpPr>
        <p:spPr bwMode="auto">
          <a:xfrm flipV="1">
            <a:off x="6372225" y="5373688"/>
            <a:ext cx="71438" cy="2873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1" name="Line 46"/>
          <p:cNvSpPr>
            <a:spLocks noChangeShapeType="1"/>
          </p:cNvSpPr>
          <p:nvPr/>
        </p:nvSpPr>
        <p:spPr bwMode="auto">
          <a:xfrm>
            <a:off x="6659563" y="5157788"/>
            <a:ext cx="217487" cy="2159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2" name="Line 47"/>
          <p:cNvSpPr>
            <a:spLocks noChangeShapeType="1"/>
          </p:cNvSpPr>
          <p:nvPr/>
        </p:nvSpPr>
        <p:spPr bwMode="auto">
          <a:xfrm>
            <a:off x="6659563" y="4868863"/>
            <a:ext cx="0" cy="2889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42033" name="Rectangle 51"/>
          <p:cNvSpPr>
            <a:spLocks noGrp="1" noChangeArrowheads="1"/>
          </p:cNvSpPr>
          <p:nvPr>
            <p:ph type="title"/>
          </p:nvPr>
        </p:nvSpPr>
        <p:spPr>
          <a:xfrm>
            <a:off x="2268538" y="476250"/>
            <a:ext cx="5040312" cy="798513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Functions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76ED54C-8791-4B82-8DBF-AEF6FD416002}" type="slidenum">
              <a:rPr lang="en-CA" smtClean="0"/>
              <a:pPr eaLnBrk="1" hangingPunct="1"/>
              <a:t>42</a:t>
            </a:fld>
            <a:endParaRPr lang="en-CA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Essentially write down the components in a convenient order and use the </a:t>
            </a:r>
            <a:r>
              <a:rPr lang="en-US" smtClean="0">
                <a:solidFill>
                  <a:schemeClr val="hlink"/>
                </a:solidFill>
              </a:rPr>
              <a:t>n lg n</a:t>
            </a:r>
            <a:r>
              <a:rPr lang="en-US" smtClean="0"/>
              <a:t> bits to describe the mapping (as per permutations)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To get </a:t>
            </a:r>
            <a:r>
              <a:rPr lang="en-US" smtClean="0">
                <a:solidFill>
                  <a:schemeClr val="folHlink"/>
                </a:solidFill>
              </a:rPr>
              <a:t>f</a:t>
            </a:r>
            <a:r>
              <a:rPr lang="en-US" baseline="30000" smtClean="0">
                <a:solidFill>
                  <a:schemeClr val="folHlink"/>
                </a:solidFill>
              </a:rPr>
              <a:t>k</a:t>
            </a:r>
            <a:r>
              <a:rPr lang="en-US" smtClean="0">
                <a:solidFill>
                  <a:schemeClr val="folHlink"/>
                </a:solidFill>
              </a:rPr>
              <a:t>(i)</a:t>
            </a:r>
            <a:r>
              <a:rPr lang="en-US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Find the </a:t>
            </a:r>
            <a:r>
              <a:rPr lang="en-US" smtClean="0">
                <a:solidFill>
                  <a:schemeClr val="hlink"/>
                </a:solidFill>
              </a:rPr>
              <a:t>level ancestor</a:t>
            </a:r>
            <a:r>
              <a:rPr lang="en-US" smtClean="0"/>
              <a:t> (</a:t>
            </a:r>
            <a:r>
              <a:rPr lang="en-US" smtClean="0">
                <a:solidFill>
                  <a:schemeClr val="folHlink"/>
                </a:solidFill>
              </a:rPr>
              <a:t>k</a:t>
            </a:r>
            <a:r>
              <a:rPr lang="en-US" smtClean="0"/>
              <a:t> levels up) in a tree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Go up to root and apply </a:t>
            </a:r>
            <a:r>
              <a:rPr lang="en-US" smtClean="0">
                <a:solidFill>
                  <a:schemeClr val="folHlink"/>
                </a:solidFill>
              </a:rPr>
              <a:t>f</a:t>
            </a:r>
            <a:r>
              <a:rPr lang="en-US" smtClean="0"/>
              <a:t> the remaining number of steps around a cycle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 useBgFill="1"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>
          <a:xfrm>
            <a:off x="2411413" y="476250"/>
            <a:ext cx="4543425" cy="865188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Challenges here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98C6BFA-5A20-4FBB-AEAB-543C83FFEFFC}" type="slidenum">
              <a:rPr lang="en-CA" smtClean="0"/>
              <a:pPr eaLnBrk="1" hangingPunct="1"/>
              <a:t>43</a:t>
            </a:fld>
            <a:endParaRPr lang="en-CA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There are several level ancestor techniques using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O(1) time and  O(n) </a:t>
            </a:r>
            <a:r>
              <a:rPr lang="en-US" smtClean="0">
                <a:solidFill>
                  <a:schemeClr val="hlink"/>
                </a:solidFill>
              </a:rPr>
              <a:t>WORDS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Adapt Bender &amp; Farach-Colton to work in O(n) bits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But going the other way …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 useBgFill="1"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2411413" y="333375"/>
            <a:ext cx="4470400" cy="781050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Level Ancestors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49D2FFB-E520-45B4-8C87-A35993AA4C1C}" type="slidenum">
              <a:rPr lang="en-CA" smtClean="0"/>
              <a:pPr eaLnBrk="1" hangingPunct="1"/>
              <a:t>44</a:t>
            </a:fld>
            <a:endParaRPr lang="en-CA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0198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Moving </a:t>
            </a:r>
            <a:r>
              <a:rPr lang="en-US" smtClean="0">
                <a:solidFill>
                  <a:schemeClr val="hlink"/>
                </a:solidFill>
              </a:rPr>
              <a:t>Down</a:t>
            </a:r>
            <a:r>
              <a:rPr lang="en-US" smtClean="0"/>
              <a:t> the tree requires care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f</a:t>
            </a:r>
            <a:r>
              <a:rPr lang="en-US" baseline="30000" smtClean="0"/>
              <a:t>-3</a:t>
            </a:r>
            <a:r>
              <a:rPr lang="en-US" smtClean="0"/>
              <a:t>(  ) = (  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The trick: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Report all nodes on a given level of a tree in time proportional to the number of nodes, and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Don’t waste time on trees with no answers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6084888" y="4005263"/>
            <a:ext cx="1150937" cy="5032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5"/>
          <p:cNvSpPr>
            <a:spLocks noChangeShapeType="1"/>
          </p:cNvSpPr>
          <p:nvPr/>
        </p:nvSpPr>
        <p:spPr bwMode="auto">
          <a:xfrm flipH="1">
            <a:off x="7092950" y="4365625"/>
            <a:ext cx="71438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6"/>
          <p:cNvSpPr>
            <a:spLocks noChangeShapeType="1"/>
          </p:cNvSpPr>
          <p:nvPr/>
        </p:nvSpPr>
        <p:spPr bwMode="auto">
          <a:xfrm>
            <a:off x="7164388" y="4365625"/>
            <a:ext cx="2873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Line 7"/>
          <p:cNvSpPr>
            <a:spLocks noChangeShapeType="1"/>
          </p:cNvSpPr>
          <p:nvPr/>
        </p:nvSpPr>
        <p:spPr bwMode="auto">
          <a:xfrm>
            <a:off x="7092950" y="4581525"/>
            <a:ext cx="21590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Line 8"/>
          <p:cNvSpPr>
            <a:spLocks noChangeShapeType="1"/>
          </p:cNvSpPr>
          <p:nvPr/>
        </p:nvSpPr>
        <p:spPr bwMode="auto">
          <a:xfrm flipH="1" flipV="1">
            <a:off x="7164388" y="3644900"/>
            <a:ext cx="714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Line 9"/>
          <p:cNvSpPr>
            <a:spLocks noChangeShapeType="1"/>
          </p:cNvSpPr>
          <p:nvPr/>
        </p:nvSpPr>
        <p:spPr bwMode="auto">
          <a:xfrm flipV="1">
            <a:off x="7235825" y="3644900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Line 10"/>
          <p:cNvSpPr>
            <a:spLocks noChangeShapeType="1"/>
          </p:cNvSpPr>
          <p:nvPr/>
        </p:nvSpPr>
        <p:spPr bwMode="auto">
          <a:xfrm flipV="1">
            <a:off x="7164388" y="3860800"/>
            <a:ext cx="71437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1"/>
          <p:cNvSpPr>
            <a:spLocks noChangeShapeType="1"/>
          </p:cNvSpPr>
          <p:nvPr/>
        </p:nvSpPr>
        <p:spPr bwMode="auto">
          <a:xfrm flipH="1" flipV="1">
            <a:off x="6156325" y="3644900"/>
            <a:ext cx="71438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2"/>
          <p:cNvSpPr>
            <a:spLocks noChangeShapeType="1"/>
          </p:cNvSpPr>
          <p:nvPr/>
        </p:nvSpPr>
        <p:spPr bwMode="auto">
          <a:xfrm flipV="1">
            <a:off x="6227763" y="3644900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13"/>
          <p:cNvSpPr>
            <a:spLocks noChangeShapeType="1"/>
          </p:cNvSpPr>
          <p:nvPr/>
        </p:nvSpPr>
        <p:spPr bwMode="auto">
          <a:xfrm flipV="1">
            <a:off x="6156325" y="3860800"/>
            <a:ext cx="71438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14"/>
          <p:cNvSpPr>
            <a:spLocks noChangeShapeType="1"/>
          </p:cNvSpPr>
          <p:nvPr/>
        </p:nvSpPr>
        <p:spPr bwMode="auto">
          <a:xfrm flipH="1">
            <a:off x="6011863" y="4365625"/>
            <a:ext cx="144462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15"/>
          <p:cNvSpPr>
            <a:spLocks noChangeShapeType="1"/>
          </p:cNvSpPr>
          <p:nvPr/>
        </p:nvSpPr>
        <p:spPr bwMode="auto">
          <a:xfrm flipH="1" flipV="1">
            <a:off x="6659563" y="3500438"/>
            <a:ext cx="714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V="1">
            <a:off x="6731000" y="3500438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V="1">
            <a:off x="6659563" y="3716338"/>
            <a:ext cx="71437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5" name="Line 18"/>
          <p:cNvSpPr>
            <a:spLocks noChangeShapeType="1"/>
          </p:cNvSpPr>
          <p:nvPr/>
        </p:nvSpPr>
        <p:spPr bwMode="auto">
          <a:xfrm flipV="1">
            <a:off x="6946900" y="3429000"/>
            <a:ext cx="288925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19"/>
          <p:cNvSpPr>
            <a:spLocks noChangeShapeType="1"/>
          </p:cNvSpPr>
          <p:nvPr/>
        </p:nvSpPr>
        <p:spPr bwMode="auto">
          <a:xfrm>
            <a:off x="6946900" y="328453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20"/>
          <p:cNvSpPr>
            <a:spLocks noChangeShapeType="1"/>
          </p:cNvSpPr>
          <p:nvPr/>
        </p:nvSpPr>
        <p:spPr bwMode="auto">
          <a:xfrm>
            <a:off x="6443663" y="5013325"/>
            <a:ext cx="2889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21"/>
          <p:cNvSpPr>
            <a:spLocks noChangeShapeType="1"/>
          </p:cNvSpPr>
          <p:nvPr/>
        </p:nvSpPr>
        <p:spPr bwMode="auto">
          <a:xfrm flipV="1">
            <a:off x="6443663" y="4797425"/>
            <a:ext cx="2159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22"/>
          <p:cNvSpPr>
            <a:spLocks noChangeShapeType="1"/>
          </p:cNvSpPr>
          <p:nvPr/>
        </p:nvSpPr>
        <p:spPr bwMode="auto">
          <a:xfrm flipV="1">
            <a:off x="6372225" y="5013325"/>
            <a:ext cx="71438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23"/>
          <p:cNvSpPr>
            <a:spLocks noChangeShapeType="1"/>
          </p:cNvSpPr>
          <p:nvPr/>
        </p:nvSpPr>
        <p:spPr bwMode="auto">
          <a:xfrm>
            <a:off x="6659563" y="4797425"/>
            <a:ext cx="21748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24"/>
          <p:cNvSpPr>
            <a:spLocks noChangeShapeType="1"/>
          </p:cNvSpPr>
          <p:nvPr/>
        </p:nvSpPr>
        <p:spPr bwMode="auto">
          <a:xfrm>
            <a:off x="6659563" y="450850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Oval 25"/>
          <p:cNvSpPr>
            <a:spLocks noChangeArrowheads="1"/>
          </p:cNvSpPr>
          <p:nvPr/>
        </p:nvSpPr>
        <p:spPr bwMode="auto">
          <a:xfrm>
            <a:off x="6588125" y="3933825"/>
            <a:ext cx="144463" cy="144463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Oval 26"/>
          <p:cNvSpPr>
            <a:spLocks noChangeArrowheads="1"/>
          </p:cNvSpPr>
          <p:nvPr/>
        </p:nvSpPr>
        <p:spPr bwMode="auto">
          <a:xfrm>
            <a:off x="1116013" y="2781300"/>
            <a:ext cx="144462" cy="1444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Oval 27"/>
          <p:cNvSpPr>
            <a:spLocks noChangeArrowheads="1"/>
          </p:cNvSpPr>
          <p:nvPr/>
        </p:nvSpPr>
        <p:spPr bwMode="auto">
          <a:xfrm>
            <a:off x="7164388" y="3357563"/>
            <a:ext cx="144462" cy="1444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Oval 28"/>
          <p:cNvSpPr>
            <a:spLocks noChangeArrowheads="1"/>
          </p:cNvSpPr>
          <p:nvPr/>
        </p:nvSpPr>
        <p:spPr bwMode="auto">
          <a:xfrm>
            <a:off x="6877050" y="3141663"/>
            <a:ext cx="144463" cy="1444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Oval 29"/>
          <p:cNvSpPr>
            <a:spLocks noChangeArrowheads="1"/>
          </p:cNvSpPr>
          <p:nvPr/>
        </p:nvSpPr>
        <p:spPr bwMode="auto">
          <a:xfrm>
            <a:off x="7092950" y="3573463"/>
            <a:ext cx="144463" cy="1444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Oval 30"/>
          <p:cNvSpPr>
            <a:spLocks noChangeArrowheads="1"/>
          </p:cNvSpPr>
          <p:nvPr/>
        </p:nvSpPr>
        <p:spPr bwMode="auto">
          <a:xfrm>
            <a:off x="7380288" y="3573463"/>
            <a:ext cx="144462" cy="1444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Oval 31"/>
          <p:cNvSpPr>
            <a:spLocks noChangeArrowheads="1"/>
          </p:cNvSpPr>
          <p:nvPr/>
        </p:nvSpPr>
        <p:spPr bwMode="auto">
          <a:xfrm>
            <a:off x="7380288" y="4508500"/>
            <a:ext cx="144462" cy="144463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Oval 32"/>
          <p:cNvSpPr>
            <a:spLocks noChangeArrowheads="1"/>
          </p:cNvSpPr>
          <p:nvPr/>
        </p:nvSpPr>
        <p:spPr bwMode="auto">
          <a:xfrm>
            <a:off x="7019925" y="4508500"/>
            <a:ext cx="144463" cy="144463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Oval 33"/>
          <p:cNvSpPr>
            <a:spLocks noChangeArrowheads="1"/>
          </p:cNvSpPr>
          <p:nvPr/>
        </p:nvSpPr>
        <p:spPr bwMode="auto">
          <a:xfrm>
            <a:off x="6588125" y="4437063"/>
            <a:ext cx="144463" cy="144462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Oval 34"/>
          <p:cNvSpPr>
            <a:spLocks noChangeArrowheads="1"/>
          </p:cNvSpPr>
          <p:nvPr/>
        </p:nvSpPr>
        <p:spPr bwMode="auto">
          <a:xfrm>
            <a:off x="2268538" y="2781300"/>
            <a:ext cx="144462" cy="144463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5092" name="Rectangle 36"/>
          <p:cNvSpPr>
            <a:spLocks noGrp="1" noChangeArrowheads="1"/>
          </p:cNvSpPr>
          <p:nvPr>
            <p:ph type="title"/>
          </p:nvPr>
        </p:nvSpPr>
        <p:spPr>
          <a:xfrm>
            <a:off x="2051050" y="333375"/>
            <a:ext cx="5473700" cy="869950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Level Ancestors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54D43B9-74E5-4C3E-9496-E7B401CB8012}" type="slidenum">
              <a:rPr lang="en-CA" smtClean="0"/>
              <a:pPr eaLnBrk="1" hangingPunct="1"/>
              <a:t>45</a:t>
            </a:fld>
            <a:endParaRPr lang="en-CA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Given an arbitrary function </a:t>
            </a:r>
            <a:r>
              <a:rPr lang="en-US" smtClean="0">
                <a:solidFill>
                  <a:schemeClr val="folHlink"/>
                </a:solidFill>
              </a:rPr>
              <a:t>f: [n]</a:t>
            </a:r>
            <a:r>
              <a:rPr lang="en-US" smtClean="0">
                <a:solidFill>
                  <a:schemeClr val="folHlink"/>
                </a:solidFill>
                <a:cs typeface="Times New Roman" pitchFamily="18" charset="0"/>
              </a:rPr>
              <a:t>→</a:t>
            </a:r>
            <a:r>
              <a:rPr lang="en-US" smtClean="0">
                <a:solidFill>
                  <a:schemeClr val="folHlink"/>
                </a:solidFill>
              </a:rPr>
              <a:t>[n]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With an </a:t>
            </a:r>
            <a:r>
              <a:rPr lang="en-US" smtClean="0">
                <a:solidFill>
                  <a:schemeClr val="folHlink"/>
                </a:solidFill>
              </a:rPr>
              <a:t>n lg n + O(n)</a:t>
            </a:r>
            <a:r>
              <a:rPr lang="en-US" smtClean="0"/>
              <a:t> bit representation we can compute </a:t>
            </a:r>
            <a:r>
              <a:rPr lang="en-US" smtClean="0">
                <a:solidFill>
                  <a:schemeClr val="folHlink"/>
                </a:solidFill>
              </a:rPr>
              <a:t>f</a:t>
            </a:r>
            <a:r>
              <a:rPr lang="en-US" baseline="30000" smtClean="0">
                <a:solidFill>
                  <a:schemeClr val="folHlink"/>
                </a:solidFill>
              </a:rPr>
              <a:t>k</a:t>
            </a:r>
            <a:r>
              <a:rPr lang="en-US" smtClean="0">
                <a:solidFill>
                  <a:schemeClr val="folHlink"/>
                </a:solidFill>
              </a:rPr>
              <a:t>(i)</a:t>
            </a:r>
            <a:r>
              <a:rPr lang="en-US" smtClean="0"/>
              <a:t> in </a:t>
            </a:r>
            <a:r>
              <a:rPr lang="en-US" smtClean="0">
                <a:solidFill>
                  <a:schemeClr val="folHlink"/>
                </a:solidFill>
              </a:rPr>
              <a:t>O(1)</a:t>
            </a:r>
            <a:r>
              <a:rPr lang="en-US" smtClean="0"/>
              <a:t> time and </a:t>
            </a:r>
            <a:r>
              <a:rPr lang="en-US" smtClean="0">
                <a:solidFill>
                  <a:schemeClr val="folHlink"/>
                </a:solidFill>
              </a:rPr>
              <a:t>f</a:t>
            </a:r>
            <a:r>
              <a:rPr lang="en-US" baseline="30000" smtClean="0">
                <a:solidFill>
                  <a:schemeClr val="folHlink"/>
                </a:solidFill>
              </a:rPr>
              <a:t>-k</a:t>
            </a:r>
            <a:r>
              <a:rPr lang="en-US" smtClean="0">
                <a:solidFill>
                  <a:schemeClr val="folHlink"/>
                </a:solidFill>
              </a:rPr>
              <a:t>(i)</a:t>
            </a:r>
            <a:r>
              <a:rPr lang="en-US" smtClean="0"/>
              <a:t> in time </a:t>
            </a:r>
            <a:r>
              <a:rPr lang="en-US" smtClean="0">
                <a:solidFill>
                  <a:schemeClr val="folHlink"/>
                </a:solidFill>
              </a:rPr>
              <a:t>O(1 + size of answer)</a:t>
            </a:r>
            <a:r>
              <a:rPr lang="en-US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f</a:t>
            </a:r>
            <a:r>
              <a:rPr lang="en-US" smtClean="0"/>
              <a:t> &amp; </a:t>
            </a:r>
            <a:r>
              <a:rPr lang="en-US" smtClean="0">
                <a:solidFill>
                  <a:schemeClr val="folHlink"/>
                </a:solidFill>
              </a:rPr>
              <a:t>f-1</a:t>
            </a:r>
            <a:r>
              <a:rPr lang="en-US" smtClean="0"/>
              <a:t> are very useful in several applications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… then on to binary relations </a:t>
            </a:r>
            <a:r>
              <a:rPr lang="en-US" sz="2400" smtClean="0">
                <a:solidFill>
                  <a:schemeClr val="folHlink"/>
                </a:solidFill>
              </a:rPr>
              <a:t>(HTML markup)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olidFill>
                <a:schemeClr val="folHlink"/>
              </a:solidFill>
            </a:endParaRPr>
          </a:p>
        </p:txBody>
      </p:sp>
      <p:sp useBgFill="1"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>
          <a:xfrm>
            <a:off x="1979613" y="549275"/>
            <a:ext cx="5727700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Final Function Result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3A5E81D-3368-4819-BFA6-916A9B504AD7}" type="slidenum">
              <a:rPr lang="en-CA" smtClean="0"/>
              <a:pPr eaLnBrk="1" hangingPunct="1"/>
              <a:t>46</a:t>
            </a:fld>
            <a:endParaRPr lang="en-CA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Interesting, and useful, combinatorial objects can be: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Stored succinctly … </a:t>
            </a:r>
            <a:r>
              <a:rPr lang="en-US" sz="2400" smtClean="0">
                <a:solidFill>
                  <a:schemeClr val="hlink"/>
                </a:solidFill>
              </a:rPr>
              <a:t>O(lower bound) +o()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So that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Natural queries are performed in </a:t>
            </a:r>
            <a:r>
              <a:rPr lang="en-US" sz="2400" smtClean="0">
                <a:solidFill>
                  <a:schemeClr val="hlink"/>
                </a:solidFill>
              </a:rPr>
              <a:t>O(1)</a:t>
            </a:r>
            <a:r>
              <a:rPr lang="en-US" sz="2400" smtClean="0"/>
              <a:t> time (or at least very close)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Programs: </a:t>
            </a:r>
            <a:r>
              <a:rPr lang="en-US" sz="2400" smtClean="0">
                <a:hlinkClick r:id="rId2"/>
              </a:rPr>
              <a:t>http://pizzachili.dcc.uchile.cl/index.html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This can make the difference between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 using the </a:t>
            </a:r>
            <a:r>
              <a:rPr lang="en-US" sz="2400" smtClean="0">
                <a:solidFill>
                  <a:schemeClr val="accent2"/>
                </a:solidFill>
              </a:rPr>
              <a:t>data type</a:t>
            </a:r>
            <a:r>
              <a:rPr lang="en-US" sz="2400" smtClean="0"/>
              <a:t> and not …</a:t>
            </a:r>
          </a:p>
        </p:txBody>
      </p:sp>
      <p:sp useBgFill="1">
        <p:nvSpPr>
          <p:cNvPr id="47109" name="Rectangle 5"/>
          <p:cNvSpPr>
            <a:spLocks noGrp="1" noChangeArrowheads="1"/>
          </p:cNvSpPr>
          <p:nvPr>
            <p:ph type="title"/>
          </p:nvPr>
        </p:nvSpPr>
        <p:spPr>
          <a:xfrm>
            <a:off x="2051050" y="692150"/>
            <a:ext cx="5284788" cy="593725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z="4000" smtClean="0"/>
              <a:t>Conclusion</a:t>
            </a:r>
          </a:p>
        </p:txBody>
      </p:sp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508500"/>
            <a:ext cx="18573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2E6E8BD-3FAE-419A-9576-75FA3699A88F}" type="slidenum">
              <a:rPr lang="en-CA" smtClean="0"/>
              <a:pPr eaLnBrk="1" hangingPunct="1"/>
              <a:t>5</a:t>
            </a:fld>
            <a:endParaRPr lang="en-CA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Beame-Fich:</a:t>
            </a:r>
            <a:r>
              <a:rPr lang="en-US" smtClean="0"/>
              <a:t> Find largest less than </a:t>
            </a:r>
            <a:r>
              <a:rPr lang="en-US" smtClean="0">
                <a:solidFill>
                  <a:srgbClr val="00AE00"/>
                </a:solidFill>
              </a:rPr>
              <a:t>i</a:t>
            </a:r>
            <a:r>
              <a:rPr lang="en-US" smtClean="0"/>
              <a:t> is tough in some ranges of </a:t>
            </a:r>
            <a:r>
              <a:rPr lang="en-US" smtClean="0">
                <a:solidFill>
                  <a:srgbClr val="00AE00"/>
                </a:solidFill>
              </a:rPr>
              <a:t>m</a:t>
            </a:r>
            <a:r>
              <a:rPr lang="en-US" smtClean="0"/>
              <a:t>(e.g. </a:t>
            </a:r>
            <a:r>
              <a:rPr lang="en-US" smtClean="0">
                <a:solidFill>
                  <a:srgbClr val="00AE00"/>
                </a:solidFill>
              </a:rPr>
              <a:t>m≈2 </a:t>
            </a:r>
            <a:r>
              <a:rPr lang="en-US" baseline="30000" smtClean="0">
                <a:solidFill>
                  <a:srgbClr val="00AE00"/>
                </a:solidFill>
              </a:rPr>
              <a:t>√lg n</a:t>
            </a:r>
            <a:r>
              <a:rPr lang="en-US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But OK if </a:t>
            </a:r>
            <a:r>
              <a:rPr lang="en-US" smtClean="0">
                <a:solidFill>
                  <a:srgbClr val="00AE00"/>
                </a:solidFill>
              </a:rPr>
              <a:t>i</a:t>
            </a:r>
            <a:r>
              <a:rPr lang="en-US" smtClean="0"/>
              <a:t> is present this can be added </a:t>
            </a:r>
            <a:r>
              <a:rPr lang="en-US" smtClean="0">
                <a:solidFill>
                  <a:schemeClr val="folHlink"/>
                </a:solidFill>
              </a:rPr>
              <a:t>(Raman, Raman, Rao etc)</a:t>
            </a:r>
          </a:p>
        </p:txBody>
      </p:sp>
      <p:sp useBgFill="1"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1619250" y="260350"/>
            <a:ext cx="6275388" cy="779463"/>
          </a:xfrm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b" anchorCtr="0"/>
          <a:lstStyle/>
          <a:p>
            <a:pPr algn="ctr" eaLnBrk="1" hangingPunct="1"/>
            <a:r>
              <a:rPr lang="en-US" smtClean="0"/>
              <a:t>Careful .. Lower Bounds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0C039EA-1148-4E9A-9F6C-2F4748658B0F}" type="slidenum">
              <a:rPr lang="en-CA" smtClean="0"/>
              <a:pPr eaLnBrk="1" hangingPunct="1"/>
              <a:t>6</a:t>
            </a:fld>
            <a:endParaRPr lang="en-CA" smtClean="0"/>
          </a:p>
        </p:txBody>
      </p:sp>
      <p:sp useBgFill="1">
        <p:nvSpPr>
          <p:cNvPr id="8196" name="Rectangle 4"/>
          <p:cNvSpPr>
            <a:spLocks noChangeArrowheads="1"/>
          </p:cNvSpPr>
          <p:nvPr/>
        </p:nvSpPr>
        <p:spPr bwMode="auto">
          <a:xfrm>
            <a:off x="2700338" y="260350"/>
            <a:ext cx="3552825" cy="771525"/>
          </a:xfrm>
          <a:prstGeom prst="rect">
            <a:avLst/>
          </a:prstGeom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r>
              <a:rPr lang="en-US" sz="4400">
                <a:solidFill>
                  <a:schemeClr val="accent2"/>
                </a:solidFill>
                <a:latin typeface="Garamond" pitchFamily="18" charset="0"/>
              </a:rPr>
              <a:t>Focus on Trees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1557338"/>
            <a:ext cx="8642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dirty="0"/>
              <a:t>.. Because Computer Science is .. </a:t>
            </a:r>
            <a:r>
              <a:rPr lang="en-US" sz="2800" dirty="0" err="1">
                <a:solidFill>
                  <a:srgbClr val="316501"/>
                </a:solidFill>
              </a:rPr>
              <a:t>Arbophilic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dirty="0">
                <a:solidFill>
                  <a:srgbClr val="316501"/>
                </a:solidFill>
              </a:rPr>
              <a:t>Directories</a:t>
            </a:r>
            <a:r>
              <a:rPr lang="en-US" sz="2800" dirty="0"/>
              <a:t> (Unix, all the rest)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>
                <a:solidFill>
                  <a:srgbClr val="316501"/>
                </a:solidFill>
              </a:rPr>
              <a:t>Search trees</a:t>
            </a:r>
            <a:r>
              <a:rPr lang="en-US" sz="2800" dirty="0"/>
              <a:t> (B-trees, binary search trees, digital trees or </a:t>
            </a:r>
            <a:r>
              <a:rPr lang="en-US" sz="2800" dirty="0">
                <a:solidFill>
                  <a:schemeClr val="folHlink"/>
                </a:solidFill>
              </a:rPr>
              <a:t>tries</a:t>
            </a:r>
            <a:r>
              <a:rPr lang="en-US" sz="2800" dirty="0"/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>
                <a:solidFill>
                  <a:srgbClr val="316501"/>
                </a:solidFill>
              </a:rPr>
              <a:t>Graph structures</a:t>
            </a:r>
            <a:r>
              <a:rPr lang="en-US" sz="2800" dirty="0"/>
              <a:t> (we do a tree based search)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/>
              <a:t>and a key application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sz="2800" dirty="0">
                <a:solidFill>
                  <a:schemeClr val="accent2"/>
                </a:solidFill>
              </a:rPr>
              <a:t>Search indices for text</a:t>
            </a:r>
            <a:r>
              <a:rPr lang="en-US" sz="2800" dirty="0">
                <a:solidFill>
                  <a:srgbClr val="316501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(including DNA)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1D3AADA-05A0-4B7B-8573-65FD04121152}" type="slidenum">
              <a:rPr lang="en-CA" smtClean="0"/>
              <a:pPr eaLnBrk="1" hangingPunct="1"/>
              <a:t>7</a:t>
            </a:fld>
            <a:endParaRPr lang="en-CA" smtClean="0"/>
          </a:p>
        </p:txBody>
      </p:sp>
      <p:sp useBgFill="1"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60325"/>
            <a:ext cx="7088187" cy="1200150"/>
          </a:xfrm>
          <a:ln w="12700" cap="flat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 anchorCtr="0">
            <a:spAutoFit/>
          </a:bodyPr>
          <a:lstStyle/>
          <a:p>
            <a:pPr algn="ctr" eaLnBrk="1" hangingPunct="1"/>
            <a:r>
              <a:rPr lang="en-US" sz="3600" smtClean="0"/>
              <a:t>Preprocess Text for Search</a:t>
            </a:r>
            <a:br>
              <a:rPr lang="en-US" sz="3600" smtClean="0"/>
            </a:br>
            <a:r>
              <a:rPr lang="en-US" sz="3600" smtClean="0"/>
              <a:t>A Big Patricia Trie/Suffix Trie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6965950" cy="4352925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Given a large text file; treat it as bit vector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Construct a trie with leaves pointing to unique locations in text that “match” path in trie (paths must start at character boundaries)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Skip the nodes where there is no branching ( n-1 internal nodes)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3605213" y="1628775"/>
            <a:ext cx="576262" cy="576263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173538" y="2125663"/>
            <a:ext cx="482600" cy="482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3132138" y="1700213"/>
            <a:ext cx="457200" cy="635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219200" y="19050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2668588" y="2925763"/>
            <a:ext cx="433387" cy="647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182938" y="2278063"/>
            <a:ext cx="177800" cy="5588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325938" y="2278063"/>
            <a:ext cx="482600" cy="482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2700338" y="2278063"/>
            <a:ext cx="457200" cy="635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3995738" y="2205038"/>
            <a:ext cx="185737" cy="63182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2309813" y="2925763"/>
            <a:ext cx="384175" cy="647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>
            <a:outerShdw dist="107763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886450" y="3533775"/>
            <a:ext cx="25352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lvl="2" eaLnBrk="0" hangingPunct="0"/>
            <a:r>
              <a:rPr lang="en-US" sz="2400" b="1">
                <a:solidFill>
                  <a:schemeClr val="accent2"/>
                </a:solidFill>
                <a:latin typeface="Arial" charset="0"/>
              </a:rPr>
              <a:t>1 0 0 0 1 1</a:t>
            </a:r>
          </a:p>
        </p:txBody>
      </p:sp>
      <p:sp>
        <p:nvSpPr>
          <p:cNvPr id="9233" name="Arc 17"/>
          <p:cNvSpPr>
            <a:spLocks/>
          </p:cNvSpPr>
          <p:nvPr/>
        </p:nvSpPr>
        <p:spPr bwMode="auto">
          <a:xfrm>
            <a:off x="4833938" y="2800350"/>
            <a:ext cx="3111500" cy="749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01695062 h 21600"/>
              <a:gd name="T4" fmla="*/ 0 w 21600"/>
              <a:gd name="T5" fmla="*/ 90169506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Arc 18"/>
          <p:cNvSpPr>
            <a:spLocks/>
          </p:cNvSpPr>
          <p:nvPr/>
        </p:nvSpPr>
        <p:spPr bwMode="auto">
          <a:xfrm>
            <a:off x="3995738" y="2800350"/>
            <a:ext cx="2882900" cy="673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653628931 h 21600"/>
              <a:gd name="T4" fmla="*/ 0 w 21600"/>
              <a:gd name="T5" fmla="*/ 65362893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rc 19"/>
          <p:cNvSpPr>
            <a:spLocks/>
          </p:cNvSpPr>
          <p:nvPr/>
        </p:nvSpPr>
        <p:spPr bwMode="auto">
          <a:xfrm>
            <a:off x="3386138" y="2876550"/>
            <a:ext cx="4254500" cy="673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653628931 h 21600"/>
              <a:gd name="T4" fmla="*/ 0 w 21600"/>
              <a:gd name="T5" fmla="*/ 65362893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059113" y="3573463"/>
            <a:ext cx="4249737" cy="503237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Arc 21"/>
          <p:cNvSpPr>
            <a:spLocks/>
          </p:cNvSpPr>
          <p:nvPr/>
        </p:nvSpPr>
        <p:spPr bwMode="auto">
          <a:xfrm>
            <a:off x="7235825" y="3929063"/>
            <a:ext cx="252413" cy="147637"/>
          </a:xfrm>
          <a:custGeom>
            <a:avLst/>
            <a:gdLst>
              <a:gd name="T0" fmla="*/ 34468923 w 21600"/>
              <a:gd name="T1" fmla="*/ 0 h 19619"/>
              <a:gd name="T2" fmla="*/ 14419525 w 21600"/>
              <a:gd name="T3" fmla="*/ 8360495 h 19619"/>
              <a:gd name="T4" fmla="*/ 0 w 21600"/>
              <a:gd name="T5" fmla="*/ 0 h 196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9619" fill="none" extrusionOk="0">
                <a:moveTo>
                  <a:pt x="21600" y="0"/>
                </a:moveTo>
                <a:cubicBezTo>
                  <a:pt x="21600" y="8431"/>
                  <a:pt x="16694" y="16091"/>
                  <a:pt x="9036" y="19619"/>
                </a:cubicBezTo>
              </a:path>
              <a:path w="21600" h="19619" stroke="0" extrusionOk="0">
                <a:moveTo>
                  <a:pt x="21600" y="0"/>
                </a:moveTo>
                <a:cubicBezTo>
                  <a:pt x="21600" y="8431"/>
                  <a:pt x="16694" y="16091"/>
                  <a:pt x="9036" y="1961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2268538" y="3573463"/>
            <a:ext cx="4103687" cy="57626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Arc 23"/>
          <p:cNvSpPr>
            <a:spLocks/>
          </p:cNvSpPr>
          <p:nvPr/>
        </p:nvSpPr>
        <p:spPr bwMode="auto">
          <a:xfrm>
            <a:off x="6227763" y="3933825"/>
            <a:ext cx="987425" cy="215900"/>
          </a:xfrm>
          <a:custGeom>
            <a:avLst/>
            <a:gdLst>
              <a:gd name="T0" fmla="*/ 2063501794 w 21600"/>
              <a:gd name="T1" fmla="*/ 0 h 21342"/>
              <a:gd name="T2" fmla="*/ 317740702 w 21600"/>
              <a:gd name="T3" fmla="*/ 22094677 h 21342"/>
              <a:gd name="T4" fmla="*/ 0 w 21600"/>
              <a:gd name="T5" fmla="*/ 0 h 213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342" fill="none" extrusionOk="0">
                <a:moveTo>
                  <a:pt x="21600" y="0"/>
                </a:moveTo>
                <a:cubicBezTo>
                  <a:pt x="21600" y="10645"/>
                  <a:pt x="13844" y="19703"/>
                  <a:pt x="3326" y="21342"/>
                </a:cubicBezTo>
              </a:path>
              <a:path w="21600" h="21342" stroke="0" extrusionOk="0">
                <a:moveTo>
                  <a:pt x="21600" y="0"/>
                </a:moveTo>
                <a:cubicBezTo>
                  <a:pt x="21600" y="10645"/>
                  <a:pt x="13844" y="19703"/>
                  <a:pt x="3326" y="21342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25400" cap="rnd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152775" y="1652588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CA" sz="1200" b="1">
                <a:solidFill>
                  <a:schemeClr val="accent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873500" y="1652588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CA" sz="1200" b="1">
                <a:solidFill>
                  <a:schemeClr val="accent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2865438" y="21574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CA" sz="1200" b="1">
                <a:solidFill>
                  <a:schemeClr val="accent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865438" y="287655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CA" sz="1200" b="1">
                <a:solidFill>
                  <a:schemeClr val="accent2"/>
                </a:solidFill>
                <a:latin typeface="Times New Roman" pitchFamily="18" charset="0"/>
              </a:rPr>
              <a:t>1</a:t>
            </a:r>
          </a:p>
        </p:txBody>
      </p:sp>
      <p:pic>
        <p:nvPicPr>
          <p:cNvPr id="9244" name="Picture 28" descr="The O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628775"/>
            <a:ext cx="3009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5" name="Picture 29" descr="OPEN TEXT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700213"/>
            <a:ext cx="1933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the </a:t>
            </a:r>
            <a:r>
              <a:rPr lang="en-US" i="1" smtClean="0"/>
              <a:t>basic</a:t>
            </a:r>
            <a:r>
              <a:rPr lang="en-US" smtClean="0"/>
              <a:t> story on text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suffix tree </a:t>
            </a:r>
            <a:r>
              <a:rPr lang="en-US" dirty="0" smtClean="0">
                <a:solidFill>
                  <a:srgbClr val="B6AD02"/>
                </a:solidFill>
              </a:rPr>
              <a:t>(</a:t>
            </a:r>
            <a:r>
              <a:rPr lang="en-US" i="1" dirty="0" smtClean="0">
                <a:solidFill>
                  <a:srgbClr val="B6AD02"/>
                </a:solidFill>
              </a:rPr>
              <a:t>40 years old this year</a:t>
            </a:r>
            <a:r>
              <a:rPr lang="en-US" dirty="0" smtClean="0">
                <a:solidFill>
                  <a:srgbClr val="B6AD02"/>
                </a:solidFill>
              </a:rPr>
              <a:t>) </a:t>
            </a:r>
            <a:r>
              <a:rPr lang="en-US" dirty="0" smtClean="0"/>
              <a:t>permits search for any arbitrary query string in time proportional to the query string. But the </a:t>
            </a:r>
            <a:r>
              <a:rPr lang="en-US" i="1" dirty="0" smtClean="0"/>
              <a:t>usual</a:t>
            </a:r>
            <a:r>
              <a:rPr lang="en-US" dirty="0" smtClean="0"/>
              <a:t> space for the tree can be </a:t>
            </a:r>
            <a:r>
              <a:rPr lang="en-US" dirty="0" smtClean="0">
                <a:solidFill>
                  <a:schemeClr val="accent6"/>
                </a:solidFill>
              </a:rPr>
              <a:t>prohibitive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Most users, especially in Bioinformatics as well as </a:t>
            </a:r>
            <a:r>
              <a:rPr lang="en-US" dirty="0" smtClean="0">
                <a:solidFill>
                  <a:srgbClr val="7030A0"/>
                </a:solidFill>
              </a:rPr>
              <a:t>Open Text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7030A0"/>
                </a:solidFill>
              </a:rPr>
              <a:t>Manber</a:t>
            </a:r>
            <a:r>
              <a:rPr lang="en-US" dirty="0" smtClean="0">
                <a:solidFill>
                  <a:srgbClr val="7030A0"/>
                </a:solidFill>
              </a:rPr>
              <a:t> &amp; Myers </a:t>
            </a:r>
            <a:r>
              <a:rPr lang="en-US" dirty="0" smtClean="0"/>
              <a:t>went to suffix arrays instead.</a:t>
            </a:r>
          </a:p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chemeClr val="accent6"/>
                </a:solidFill>
              </a:rPr>
              <a:t>Suffix array</a:t>
            </a:r>
            <a:r>
              <a:rPr lang="en-US" dirty="0" smtClean="0"/>
              <a:t>: reference to each index point in order by what is pointed to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FB25E41-C815-434B-BA97-E200BC888A36}" type="slidenum">
              <a:rPr lang="en-CA" smtClean="0"/>
              <a:pPr eaLnBrk="1" hangingPunct="1"/>
              <a:t>8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Issue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solidFill>
                  <a:srgbClr val="C00000"/>
                </a:solidFill>
              </a:rPr>
              <a:t>Suffix tree/ array </a:t>
            </a:r>
            <a:r>
              <a:rPr lang="en-US" dirty="0" smtClean="0"/>
              <a:t>methods remain extremely effective, especially for single user, single machine searches.</a:t>
            </a:r>
          </a:p>
          <a:p>
            <a:pPr marL="0" indent="0" eaLnBrk="1" hangingPunct="1">
              <a:buNone/>
            </a:pPr>
            <a:r>
              <a:rPr lang="en-US" dirty="0" smtClean="0"/>
              <a:t>So, can we represent a tree (e.g. a binary tree) in substantially less space?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mtClean="0"/>
              <a:t>Summer School '13</a:t>
            </a:r>
            <a:endParaRPr lang="en-CA" smtClean="0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7CDFFF7-30B4-4285-848F-FAC573F3DB1C}" type="slidenum">
              <a:rPr lang="en-CA" smtClean="0"/>
              <a:pPr eaLnBrk="1" hangingPunct="1"/>
              <a:t>9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25448</TotalTime>
  <Pages>27</Pages>
  <Words>2267</Words>
  <Application>Microsoft Office PowerPoint</Application>
  <PresentationFormat>Letter Paper (8.5x11 in)</PresentationFormat>
  <Paragraphs>531</Paragraphs>
  <Slides>46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Level</vt:lpstr>
      <vt:lpstr>Photo Editor Photo</vt:lpstr>
      <vt:lpstr>Succinct Data Structures</vt:lpstr>
      <vt:lpstr>General Motivation</vt:lpstr>
      <vt:lpstr>PowerPoint Presentation</vt:lpstr>
      <vt:lpstr>Example : Static Bounded Subset</vt:lpstr>
      <vt:lpstr>Careful .. Lower Bounds</vt:lpstr>
      <vt:lpstr>PowerPoint Presentation</vt:lpstr>
      <vt:lpstr>Preprocess Text for Search A Big Patricia Trie/Suffix Trie</vt:lpstr>
      <vt:lpstr>So the basic story on text search</vt:lpstr>
      <vt:lpstr>The Issue</vt:lpstr>
      <vt:lpstr>Space for Trees</vt:lpstr>
      <vt:lpstr>Succinct Representations of Trees</vt:lpstr>
      <vt:lpstr>Arbitrary Order Trees</vt:lpstr>
      <vt:lpstr>What you learned about Heaps</vt:lpstr>
      <vt:lpstr>What you learned about Heaps</vt:lpstr>
      <vt:lpstr>Generalizing: Heap-like Notation for any Binary Tree</vt:lpstr>
      <vt:lpstr>What you didn’t know about Heaps</vt:lpstr>
      <vt:lpstr>How do we Navigate?</vt:lpstr>
      <vt:lpstr>Heap-like Notation for a Binary Tree</vt:lpstr>
      <vt:lpstr>Rank &amp; Select</vt:lpstr>
      <vt:lpstr>Lower Bound: for Rank &amp; for Select</vt:lpstr>
      <vt:lpstr>Other Combinatorial Objects</vt:lpstr>
      <vt:lpstr>More Data Types</vt:lpstr>
      <vt:lpstr>But first … how about integers</vt:lpstr>
      <vt:lpstr>Dictionary over n elements [m]</vt:lpstr>
      <vt:lpstr>More on Trees</vt:lpstr>
      <vt:lpstr>Ordinal Trees</vt:lpstr>
      <vt:lpstr>But first we need: Indexable Dictionaries</vt:lpstr>
      <vt:lpstr>Trees</vt:lpstr>
      <vt:lpstr>Ordinals</vt:lpstr>
      <vt:lpstr> </vt:lpstr>
      <vt:lpstr>Another             approach</vt:lpstr>
      <vt:lpstr>More on Trees</vt:lpstr>
      <vt:lpstr>Permutations and Functions</vt:lpstr>
      <vt:lpstr>Permutations: a Shortcut Notation</vt:lpstr>
      <vt:lpstr>Representing Shortcuts</vt:lpstr>
      <vt:lpstr>Getting it n lg n Bits</vt:lpstr>
      <vt:lpstr>A Benes Network</vt:lpstr>
      <vt:lpstr>What can we do with it?</vt:lpstr>
      <vt:lpstr>Both are Best</vt:lpstr>
      <vt:lpstr>Back to the main track: Powers of π</vt:lpstr>
      <vt:lpstr>Functions</vt:lpstr>
      <vt:lpstr>Challenges here</vt:lpstr>
      <vt:lpstr>Level Ancestors</vt:lpstr>
      <vt:lpstr>Level Ancestors</vt:lpstr>
      <vt:lpstr>Final Function Result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Tables</dc:title>
  <dc:creator>Ian Munro</dc:creator>
  <cp:lastModifiedBy>Else Magård</cp:lastModifiedBy>
  <cp:revision>91</cp:revision>
  <cp:lastPrinted>1998-05-13T21:01:49Z</cp:lastPrinted>
  <dcterms:created xsi:type="dcterms:W3CDTF">1998-05-11T18:39:41Z</dcterms:created>
  <dcterms:modified xsi:type="dcterms:W3CDTF">2013-08-23T15:14:23Z</dcterms:modified>
</cp:coreProperties>
</file>